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351" r:id="rId2"/>
    <p:sldId id="335" r:id="rId3"/>
    <p:sldId id="352" r:id="rId4"/>
    <p:sldId id="353" r:id="rId5"/>
    <p:sldId id="354" r:id="rId6"/>
    <p:sldId id="355" r:id="rId7"/>
    <p:sldId id="356" r:id="rId8"/>
    <p:sldId id="357" r:id="rId9"/>
    <p:sldId id="359" r:id="rId10"/>
    <p:sldId id="360" r:id="rId11"/>
    <p:sldId id="361" r:id="rId12"/>
    <p:sldId id="366" r:id="rId13"/>
    <p:sldId id="367" r:id="rId14"/>
    <p:sldId id="368" r:id="rId15"/>
    <p:sldId id="374" r:id="rId16"/>
    <p:sldId id="387" r:id="rId17"/>
    <p:sldId id="377" r:id="rId18"/>
  </p:sldIdLst>
  <p:sldSz cx="9144000" cy="6858000" type="screen4x3"/>
  <p:notesSz cx="6781800" cy="991235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le M. Breinholt" initials="HM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4C"/>
    <a:srgbClr val="88BACF"/>
    <a:srgbClr val="002A3A"/>
    <a:srgbClr val="003A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767897-C53F-4602-BD41-71D0553FE5BA}" v="1" dt="2021-07-23T08:47:37.490"/>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22" autoAdjust="0"/>
    <p:restoredTop sz="94694" autoAdjust="0"/>
  </p:normalViewPr>
  <p:slideViewPr>
    <p:cSldViewPr>
      <p:cViewPr varScale="1">
        <p:scale>
          <a:sx n="100" d="100"/>
          <a:sy n="100" d="100"/>
        </p:scale>
        <p:origin x="199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hnauv-Vejgaard, Peter" userId="70a40926-7f9e-4157-a1ca-b2632b7b10af" providerId="ADAL" clId="{F9767897-C53F-4602-BD41-71D0553FE5BA}"/>
    <pc:docChg chg="modSld">
      <pc:chgData name="Kyhnauv-Vejgaard, Peter" userId="70a40926-7f9e-4157-a1ca-b2632b7b10af" providerId="ADAL" clId="{F9767897-C53F-4602-BD41-71D0553FE5BA}" dt="2021-07-23T08:47:37.490" v="0"/>
      <pc:docMkLst>
        <pc:docMk/>
      </pc:docMkLst>
      <pc:sldChg chg="modSp">
        <pc:chgData name="Kyhnauv-Vejgaard, Peter" userId="70a40926-7f9e-4157-a1ca-b2632b7b10af" providerId="ADAL" clId="{F9767897-C53F-4602-BD41-71D0553FE5BA}" dt="2021-07-23T08:47:37.490" v="0"/>
        <pc:sldMkLst>
          <pc:docMk/>
          <pc:sldMk cId="1176128109" sldId="351"/>
        </pc:sldMkLst>
        <pc:spChg chg="mod">
          <ac:chgData name="Kyhnauv-Vejgaard, Peter" userId="70a40926-7f9e-4157-a1ca-b2632b7b10af" providerId="ADAL" clId="{F9767897-C53F-4602-BD41-71D0553FE5BA}" dt="2021-07-23T08:47:37.490" v="0"/>
          <ac:spMkLst>
            <pc:docMk/>
            <pc:sldMk cId="1176128109" sldId="351"/>
            <ac:spMk id="6"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D5820FDA-CE62-524B-978E-45D94C00CEAE}"/>
              </a:ext>
            </a:extLst>
          </p:cNvPr>
          <p:cNvSpPr>
            <a:spLocks noGrp="1" noChangeArrowheads="1"/>
          </p:cNvSpPr>
          <p:nvPr>
            <p:ph type="hdr" sz="quarter"/>
          </p:nvPr>
        </p:nvSpPr>
        <p:spPr bwMode="auto">
          <a:xfrm>
            <a:off x="0" y="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da-DK" altLang="da-DK"/>
          </a:p>
        </p:txBody>
      </p:sp>
      <p:sp>
        <p:nvSpPr>
          <p:cNvPr id="53251" name="Rectangle 3">
            <a:extLst>
              <a:ext uri="{FF2B5EF4-FFF2-40B4-BE49-F238E27FC236}">
                <a16:creationId xmlns:a16="http://schemas.microsoft.com/office/drawing/2014/main" id="{C9FA3BAC-D918-FF4C-BB6A-6187E98BDB98}"/>
              </a:ext>
            </a:extLst>
          </p:cNvPr>
          <p:cNvSpPr>
            <a:spLocks noGrp="1" noChangeArrowheads="1"/>
          </p:cNvSpPr>
          <p:nvPr>
            <p:ph type="dt" sz="quarter" idx="1"/>
          </p:nvPr>
        </p:nvSpPr>
        <p:spPr bwMode="auto">
          <a:xfrm>
            <a:off x="3843338" y="0"/>
            <a:ext cx="29384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da-DK" altLang="da-DK"/>
          </a:p>
        </p:txBody>
      </p:sp>
      <p:sp>
        <p:nvSpPr>
          <p:cNvPr id="53252" name="Rectangle 4">
            <a:extLst>
              <a:ext uri="{FF2B5EF4-FFF2-40B4-BE49-F238E27FC236}">
                <a16:creationId xmlns:a16="http://schemas.microsoft.com/office/drawing/2014/main" id="{5D944E28-2F96-2642-A843-5D839D2AC85E}"/>
              </a:ext>
            </a:extLst>
          </p:cNvPr>
          <p:cNvSpPr>
            <a:spLocks noGrp="1" noChangeArrowheads="1"/>
          </p:cNvSpPr>
          <p:nvPr>
            <p:ph type="ftr" sz="quarter" idx="2"/>
          </p:nvPr>
        </p:nvSpPr>
        <p:spPr bwMode="auto">
          <a:xfrm>
            <a:off x="0" y="941705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da-DK" altLang="da-DK"/>
          </a:p>
        </p:txBody>
      </p:sp>
      <p:sp>
        <p:nvSpPr>
          <p:cNvPr id="53253" name="Rectangle 5">
            <a:extLst>
              <a:ext uri="{FF2B5EF4-FFF2-40B4-BE49-F238E27FC236}">
                <a16:creationId xmlns:a16="http://schemas.microsoft.com/office/drawing/2014/main" id="{BC7569D3-66C4-5541-BC2E-3753EE820AE0}"/>
              </a:ext>
            </a:extLst>
          </p:cNvPr>
          <p:cNvSpPr>
            <a:spLocks noGrp="1" noChangeArrowheads="1"/>
          </p:cNvSpPr>
          <p:nvPr>
            <p:ph type="sldNum" sz="quarter" idx="3"/>
          </p:nvPr>
        </p:nvSpPr>
        <p:spPr bwMode="auto">
          <a:xfrm>
            <a:off x="3843338" y="9417050"/>
            <a:ext cx="29384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60ACFC3-7C44-4483-9274-2B2078531C70}" type="slidenum">
              <a:rPr lang="da-DK" altLang="da-DK"/>
              <a:pPr>
                <a:defRPr/>
              </a:pPr>
              <a:t>‹#›</a:t>
            </a:fld>
            <a:endParaRPr lang="da-DK" altLang="da-DK"/>
          </a:p>
        </p:txBody>
      </p:sp>
    </p:spTree>
    <p:extLst>
      <p:ext uri="{BB962C8B-B14F-4D97-AF65-F5344CB8AC3E}">
        <p14:creationId xmlns:p14="http://schemas.microsoft.com/office/powerpoint/2010/main" val="3014586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1B7AC3D4-6AF8-EA49-9FF0-5278EA4E57F9}"/>
              </a:ext>
            </a:extLst>
          </p:cNvPr>
          <p:cNvSpPr>
            <a:spLocks noGrp="1" noChangeArrowheads="1"/>
          </p:cNvSpPr>
          <p:nvPr>
            <p:ph type="hdr" sz="quarter"/>
          </p:nvPr>
        </p:nvSpPr>
        <p:spPr bwMode="auto">
          <a:xfrm>
            <a:off x="0" y="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da-DK" altLang="da-DK"/>
          </a:p>
        </p:txBody>
      </p:sp>
      <p:sp>
        <p:nvSpPr>
          <p:cNvPr id="54275" name="Rectangle 3">
            <a:extLst>
              <a:ext uri="{FF2B5EF4-FFF2-40B4-BE49-F238E27FC236}">
                <a16:creationId xmlns:a16="http://schemas.microsoft.com/office/drawing/2014/main" id="{0E1C320D-39AF-AD43-A2F9-E1F6F985A26B}"/>
              </a:ext>
            </a:extLst>
          </p:cNvPr>
          <p:cNvSpPr>
            <a:spLocks noGrp="1" noChangeArrowheads="1"/>
          </p:cNvSpPr>
          <p:nvPr>
            <p:ph type="dt" idx="1"/>
          </p:nvPr>
        </p:nvSpPr>
        <p:spPr bwMode="auto">
          <a:xfrm>
            <a:off x="3843338" y="0"/>
            <a:ext cx="29384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da-DK" altLang="da-DK"/>
          </a:p>
        </p:txBody>
      </p:sp>
      <p:sp>
        <p:nvSpPr>
          <p:cNvPr id="14340" name="Rectangle 4"/>
          <p:cNvSpPr>
            <a:spLocks noGrp="1" noRot="1" noChangeAspect="1" noChangeArrowheads="1" noTextEdit="1"/>
          </p:cNvSpPr>
          <p:nvPr>
            <p:ph type="sldImg" idx="2"/>
          </p:nvPr>
        </p:nvSpPr>
        <p:spPr bwMode="auto">
          <a:xfrm>
            <a:off x="911225" y="742950"/>
            <a:ext cx="4959350" cy="37179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4277" name="Rectangle 5">
            <a:extLst>
              <a:ext uri="{FF2B5EF4-FFF2-40B4-BE49-F238E27FC236}">
                <a16:creationId xmlns:a16="http://schemas.microsoft.com/office/drawing/2014/main" id="{DFAD57B8-F935-B74F-B21C-4C6678F37482}"/>
              </a:ext>
            </a:extLst>
          </p:cNvPr>
          <p:cNvSpPr>
            <a:spLocks noGrp="1" noChangeArrowheads="1"/>
          </p:cNvSpPr>
          <p:nvPr>
            <p:ph type="body" sz="quarter" idx="3"/>
          </p:nvPr>
        </p:nvSpPr>
        <p:spPr bwMode="auto">
          <a:xfrm>
            <a:off x="904875" y="4708525"/>
            <a:ext cx="4972050" cy="446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a-DK" altLang="da-DK" noProof="0"/>
              <a:t>Klik for at redigere teksttypografierne i masteren</a:t>
            </a:r>
          </a:p>
          <a:p>
            <a:pPr lvl="1"/>
            <a:r>
              <a:rPr lang="da-DK" altLang="da-DK" noProof="0"/>
              <a:t>Andet niveau</a:t>
            </a:r>
          </a:p>
          <a:p>
            <a:pPr lvl="2"/>
            <a:r>
              <a:rPr lang="da-DK" altLang="da-DK" noProof="0"/>
              <a:t>Tredje niveau</a:t>
            </a:r>
          </a:p>
          <a:p>
            <a:pPr lvl="3"/>
            <a:r>
              <a:rPr lang="da-DK" altLang="da-DK" noProof="0"/>
              <a:t>Fjerde niveau</a:t>
            </a:r>
          </a:p>
          <a:p>
            <a:pPr lvl="4"/>
            <a:r>
              <a:rPr lang="da-DK" altLang="da-DK" noProof="0"/>
              <a:t>Femte niveau</a:t>
            </a:r>
          </a:p>
        </p:txBody>
      </p:sp>
      <p:sp>
        <p:nvSpPr>
          <p:cNvPr id="54278" name="Rectangle 6">
            <a:extLst>
              <a:ext uri="{FF2B5EF4-FFF2-40B4-BE49-F238E27FC236}">
                <a16:creationId xmlns:a16="http://schemas.microsoft.com/office/drawing/2014/main" id="{A521804E-3C2E-5D4A-AF28-9CE7D58FB99E}"/>
              </a:ext>
            </a:extLst>
          </p:cNvPr>
          <p:cNvSpPr>
            <a:spLocks noGrp="1" noChangeArrowheads="1"/>
          </p:cNvSpPr>
          <p:nvPr>
            <p:ph type="ftr" sz="quarter" idx="4"/>
          </p:nvPr>
        </p:nvSpPr>
        <p:spPr bwMode="auto">
          <a:xfrm>
            <a:off x="0" y="941705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da-DK" altLang="da-DK"/>
          </a:p>
        </p:txBody>
      </p:sp>
      <p:sp>
        <p:nvSpPr>
          <p:cNvPr id="54279" name="Rectangle 7">
            <a:extLst>
              <a:ext uri="{FF2B5EF4-FFF2-40B4-BE49-F238E27FC236}">
                <a16:creationId xmlns:a16="http://schemas.microsoft.com/office/drawing/2014/main" id="{EAA77101-8FEC-E745-8F6D-AC242CAA5C7D}"/>
              </a:ext>
            </a:extLst>
          </p:cNvPr>
          <p:cNvSpPr>
            <a:spLocks noGrp="1" noChangeArrowheads="1"/>
          </p:cNvSpPr>
          <p:nvPr>
            <p:ph type="sldNum" sz="quarter" idx="5"/>
          </p:nvPr>
        </p:nvSpPr>
        <p:spPr bwMode="auto">
          <a:xfrm>
            <a:off x="3843338" y="9417050"/>
            <a:ext cx="29384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3392A28-051B-4A41-BF77-DFE66543DDE5}" type="slidenum">
              <a:rPr lang="da-DK" altLang="da-DK"/>
              <a:pPr>
                <a:defRPr/>
              </a:pPr>
              <a:t>‹#›</a:t>
            </a:fld>
            <a:endParaRPr lang="da-DK" altLang="da-DK"/>
          </a:p>
        </p:txBody>
      </p:sp>
    </p:spTree>
    <p:extLst>
      <p:ext uri="{BB962C8B-B14F-4D97-AF65-F5344CB8AC3E}">
        <p14:creationId xmlns:p14="http://schemas.microsoft.com/office/powerpoint/2010/main" val="16926296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xfrm>
            <a:off x="912813" y="742950"/>
            <a:ext cx="4956175" cy="3717925"/>
          </a:xfrm>
          <a:ln/>
        </p:spPr>
      </p:sp>
      <p:sp>
        <p:nvSpPr>
          <p:cNvPr id="19458"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2672006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Key statement dark green">
    <p:bg>
      <p:bgRef idx="1001">
        <a:schemeClr val="bg1"/>
      </p:bgRef>
    </p:bg>
    <p:spTree>
      <p:nvGrpSpPr>
        <p:cNvPr id="1" name=""/>
        <p:cNvGrpSpPr/>
        <p:nvPr/>
      </p:nvGrpSpPr>
      <p:grpSpPr>
        <a:xfrm>
          <a:off x="0" y="0"/>
          <a:ext cx="0" cy="0"/>
          <a:chOff x="0" y="0"/>
          <a:chExt cx="0" cy="0"/>
        </a:xfrm>
      </p:grpSpPr>
      <p:sp>
        <p:nvSpPr>
          <p:cNvPr id="6" name="Colored background"/>
          <p:cNvSpPr/>
          <p:nvPr/>
        </p:nvSpPr>
        <p:spPr bwMode="gray">
          <a:xfrm>
            <a:off x="0" y="0"/>
            <a:ext cx="9142200" cy="6858000"/>
          </a:xfrm>
          <a:prstGeom prst="rect">
            <a:avLst/>
          </a:prstGeom>
          <a:solidFill>
            <a:srgbClr val="00394C"/>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tx1"/>
              </a:solidFill>
            </a:endParaRPr>
          </a:p>
        </p:txBody>
      </p:sp>
      <p:sp>
        <p:nvSpPr>
          <p:cNvPr id="4" name="Text Placeholder 3"/>
          <p:cNvSpPr>
            <a:spLocks noGrp="1"/>
          </p:cNvSpPr>
          <p:nvPr>
            <p:ph type="body" sz="quarter" idx="10"/>
          </p:nvPr>
        </p:nvSpPr>
        <p:spPr>
          <a:xfrm>
            <a:off x="360364" y="1590678"/>
            <a:ext cx="6772203" cy="4708525"/>
          </a:xfrm>
          <a:prstGeom prst="rect">
            <a:avLst/>
          </a:prstGeom>
        </p:spPr>
        <p:txBody>
          <a:bodyPr>
            <a:normAutofit/>
          </a:bodyPr>
          <a:lstStyle>
            <a:lvl1pPr marL="0" indent="0">
              <a:spcBef>
                <a:spcPts val="4800"/>
              </a:spcBef>
              <a:buNone/>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Edit Master text styles</a:t>
            </a:r>
          </a:p>
        </p:txBody>
      </p:sp>
      <p:sp>
        <p:nvSpPr>
          <p:cNvPr id="7" name="TextBox 6"/>
          <p:cNvSpPr txBox="1"/>
          <p:nvPr userDrawn="1"/>
        </p:nvSpPr>
        <p:spPr>
          <a:xfrm>
            <a:off x="8560595" y="6477003"/>
            <a:ext cx="230981" cy="153888"/>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GB" sz="1000" noProof="0">
                <a:solidFill>
                  <a:srgbClr val="88BACF"/>
                </a:solidFill>
                <a:latin typeface="Verdana" panose="020B0604030504040204" pitchFamily="34" charset="0"/>
                <a:ea typeface="Verdana" panose="020B0604030504040204" pitchFamily="34" charset="0"/>
                <a:cs typeface="Verdana" panose="020B0604030504040204" pitchFamily="34" charset="0"/>
              </a:rPr>
              <a:pPr marL="0" indent="0" algn="r">
                <a:spcBef>
                  <a:spcPts val="800"/>
                </a:spcBef>
                <a:buSzPct val="100000"/>
                <a:buFont typeface="Arial"/>
                <a:buNone/>
              </a:pPr>
              <a:t>‹#›</a:t>
            </a:fld>
            <a:endParaRPr lang="en-GB" sz="1000" noProof="0" dirty="0">
              <a:solidFill>
                <a:srgbClr val="88BAC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72966906"/>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33CFC0-BE52-134C-9CE7-71AA81B063B2}"/>
              </a:ext>
            </a:extLst>
          </p:cNvPr>
          <p:cNvSpPr>
            <a:spLocks noGrp="1"/>
          </p:cNvSpPr>
          <p:nvPr>
            <p:ph type="title"/>
          </p:nvPr>
        </p:nvSpPr>
        <p:spPr>
          <a:xfrm>
            <a:off x="1403648" y="304800"/>
            <a:ext cx="7740352" cy="675928"/>
          </a:xfrm>
        </p:spPr>
        <p:txBody>
          <a:bodyPr/>
          <a:lstStyle>
            <a:lvl1pPr>
              <a:defRPr sz="2200"/>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146C8BE1-D4E0-2044-9A10-315F8AC69C6E}"/>
              </a:ext>
            </a:extLst>
          </p:cNvPr>
          <p:cNvSpPr>
            <a:spLocks noGrp="1"/>
          </p:cNvSpPr>
          <p:nvPr>
            <p:ph idx="1"/>
          </p:nvPr>
        </p:nvSpPr>
        <p:spPr>
          <a:xfrm>
            <a:off x="1403648" y="1676400"/>
            <a:ext cx="7740352" cy="4419600"/>
          </a:xfrm>
        </p:spPr>
        <p:txBody>
          <a:bodyPr/>
          <a:lstStyle>
            <a:lvl1pPr>
              <a:defRPr sz="1600"/>
            </a:lvl1pPr>
            <a:lvl2pPr>
              <a:defRPr sz="1600"/>
            </a:lvl2pPr>
            <a:lvl3pPr>
              <a:defRPr sz="1600"/>
            </a:lvl3pPr>
            <a:lvl4pPr>
              <a:defRPr sz="1600"/>
            </a:lvl4pPr>
            <a:lvl5pPr>
              <a:defRPr sz="1600"/>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Text Placeholder 5"/>
          <p:cNvSpPr>
            <a:spLocks noGrp="1"/>
          </p:cNvSpPr>
          <p:nvPr>
            <p:ph type="body" sz="quarter" idx="11"/>
          </p:nvPr>
        </p:nvSpPr>
        <p:spPr>
          <a:xfrm>
            <a:off x="1403350" y="1052513"/>
            <a:ext cx="7727950" cy="471487"/>
          </a:xfr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endParaRPr lang="da-DK" dirty="0"/>
          </a:p>
        </p:txBody>
      </p:sp>
      <p:sp>
        <p:nvSpPr>
          <p:cNvPr id="7" name="TextBox 6"/>
          <p:cNvSpPr txBox="1"/>
          <p:nvPr userDrawn="1"/>
        </p:nvSpPr>
        <p:spPr>
          <a:xfrm>
            <a:off x="8560595" y="6477003"/>
            <a:ext cx="230981" cy="153888"/>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GB" sz="1000" noProof="0">
                <a:solidFill>
                  <a:srgbClr val="88BACF"/>
                </a:solidFill>
                <a:latin typeface="Verdana" panose="020B0604030504040204" pitchFamily="34" charset="0"/>
                <a:ea typeface="Verdana" panose="020B0604030504040204" pitchFamily="34" charset="0"/>
                <a:cs typeface="Verdana" panose="020B0604030504040204" pitchFamily="34" charset="0"/>
              </a:rPr>
              <a:pPr marL="0" indent="0" algn="r">
                <a:spcBef>
                  <a:spcPts val="800"/>
                </a:spcBef>
                <a:buSzPct val="100000"/>
                <a:buFont typeface="Arial"/>
                <a:buNone/>
              </a:pPr>
              <a:t>‹#›</a:t>
            </a:fld>
            <a:endParaRPr lang="en-GB" sz="1000" noProof="0" dirty="0">
              <a:solidFill>
                <a:srgbClr val="88BAC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09444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og 2x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33CFC0-BE52-134C-9CE7-71AA81B063B2}"/>
              </a:ext>
            </a:extLst>
          </p:cNvPr>
          <p:cNvSpPr>
            <a:spLocks noGrp="1"/>
          </p:cNvSpPr>
          <p:nvPr>
            <p:ph type="title"/>
          </p:nvPr>
        </p:nvSpPr>
        <p:spPr>
          <a:xfrm>
            <a:off x="1403648" y="304800"/>
            <a:ext cx="7740352" cy="675928"/>
          </a:xfrm>
        </p:spPr>
        <p:txBody>
          <a:bodyPr/>
          <a:lstStyle>
            <a:lvl1pPr>
              <a:defRPr sz="2200"/>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146C8BE1-D4E0-2044-9A10-315F8AC69C6E}"/>
              </a:ext>
            </a:extLst>
          </p:cNvPr>
          <p:cNvSpPr>
            <a:spLocks noGrp="1"/>
          </p:cNvSpPr>
          <p:nvPr>
            <p:ph idx="1"/>
          </p:nvPr>
        </p:nvSpPr>
        <p:spPr>
          <a:xfrm>
            <a:off x="1403648" y="1676400"/>
            <a:ext cx="3600000" cy="4419600"/>
          </a:xfrm>
        </p:spPr>
        <p:txBody>
          <a:bodyPr/>
          <a:lstStyle>
            <a:lvl1pPr>
              <a:defRPr sz="1600"/>
            </a:lvl1pPr>
            <a:lvl2pPr>
              <a:defRPr sz="1600"/>
            </a:lvl2pPr>
            <a:lvl3pPr>
              <a:defRPr sz="1600"/>
            </a:lvl3pPr>
            <a:lvl4pPr>
              <a:defRPr sz="1600"/>
            </a:lvl4pPr>
            <a:lvl5pPr>
              <a:defRPr sz="1600"/>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Text Placeholder 5"/>
          <p:cNvSpPr>
            <a:spLocks noGrp="1"/>
          </p:cNvSpPr>
          <p:nvPr>
            <p:ph type="body" sz="quarter" idx="11"/>
          </p:nvPr>
        </p:nvSpPr>
        <p:spPr>
          <a:xfrm>
            <a:off x="1403350" y="1052513"/>
            <a:ext cx="7727950" cy="471487"/>
          </a:xfr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endParaRPr lang="da-DK" dirty="0"/>
          </a:p>
        </p:txBody>
      </p:sp>
      <p:sp>
        <p:nvSpPr>
          <p:cNvPr id="7" name="TextBox 6"/>
          <p:cNvSpPr txBox="1"/>
          <p:nvPr userDrawn="1"/>
        </p:nvSpPr>
        <p:spPr>
          <a:xfrm>
            <a:off x="8560595" y="6477003"/>
            <a:ext cx="230981" cy="153888"/>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GB" sz="1000" noProof="0">
                <a:solidFill>
                  <a:srgbClr val="88BACF"/>
                </a:solidFill>
                <a:latin typeface="Verdana" panose="020B0604030504040204" pitchFamily="34" charset="0"/>
                <a:ea typeface="Verdana" panose="020B0604030504040204" pitchFamily="34" charset="0"/>
                <a:cs typeface="Verdana" panose="020B0604030504040204" pitchFamily="34" charset="0"/>
              </a:rPr>
              <a:pPr marL="0" indent="0" algn="r">
                <a:spcBef>
                  <a:spcPts val="800"/>
                </a:spcBef>
                <a:buSzPct val="100000"/>
                <a:buFont typeface="Arial"/>
                <a:buNone/>
              </a:pPr>
              <a:t>‹#›</a:t>
            </a:fld>
            <a:endParaRPr lang="en-GB" sz="1000" noProof="0" dirty="0">
              <a:solidFill>
                <a:srgbClr val="88BAC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Pladsholder til indhold 2">
            <a:extLst>
              <a:ext uri="{FF2B5EF4-FFF2-40B4-BE49-F238E27FC236}">
                <a16:creationId xmlns:a16="http://schemas.microsoft.com/office/drawing/2014/main" id="{146C8BE1-D4E0-2044-9A10-315F8AC69C6E}"/>
              </a:ext>
            </a:extLst>
          </p:cNvPr>
          <p:cNvSpPr>
            <a:spLocks noGrp="1"/>
          </p:cNvSpPr>
          <p:nvPr>
            <p:ph idx="12"/>
          </p:nvPr>
        </p:nvSpPr>
        <p:spPr>
          <a:xfrm>
            <a:off x="5436096" y="1676400"/>
            <a:ext cx="3600000" cy="4419600"/>
          </a:xfrm>
        </p:spPr>
        <p:txBody>
          <a:bodyPr/>
          <a:lstStyle>
            <a:lvl1pPr>
              <a:defRPr sz="1600"/>
            </a:lvl1pPr>
            <a:lvl2pPr>
              <a:defRPr sz="1600"/>
            </a:lvl2pPr>
            <a:lvl3pPr>
              <a:defRPr sz="1600"/>
            </a:lvl3pPr>
            <a:lvl4pPr>
              <a:defRPr sz="1600"/>
            </a:lvl4pPr>
            <a:lvl5pPr>
              <a:defRPr sz="1600"/>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7293738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7" name="Rectangle 16"/>
          <p:cNvSpPr>
            <a:spLocks noGrp="1" noChangeArrowheads="1"/>
          </p:cNvSpPr>
          <p:nvPr>
            <p:ph type="title"/>
          </p:nvPr>
        </p:nvSpPr>
        <p:spPr bwMode="auto">
          <a:xfrm>
            <a:off x="2057400" y="304800"/>
            <a:ext cx="7086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da-DK" altLang="da-DK"/>
              <a:t>Klik for at redigere titeltypografi i masteren</a:t>
            </a:r>
          </a:p>
        </p:txBody>
      </p:sp>
      <p:sp>
        <p:nvSpPr>
          <p:cNvPr id="1028" name="Rectangle 17"/>
          <p:cNvSpPr>
            <a:spLocks noGrp="1" noChangeArrowheads="1"/>
          </p:cNvSpPr>
          <p:nvPr>
            <p:ph type="body" idx="1"/>
          </p:nvPr>
        </p:nvSpPr>
        <p:spPr bwMode="auto">
          <a:xfrm>
            <a:off x="2057400" y="1676400"/>
            <a:ext cx="70104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1044" name="Rectangle 20">
            <a:extLst>
              <a:ext uri="{FF2B5EF4-FFF2-40B4-BE49-F238E27FC236}">
                <a16:creationId xmlns:a16="http://schemas.microsoft.com/office/drawing/2014/main" id="{F29F2C5F-6D09-DB4C-A57E-5E3E6591A79C}"/>
              </a:ext>
            </a:extLst>
          </p:cNvPr>
          <p:cNvSpPr>
            <a:spLocks noGrp="1" noChangeArrowheads="1"/>
          </p:cNvSpPr>
          <p:nvPr>
            <p:ph type="sldNum" sz="quarter" idx="4"/>
          </p:nvPr>
        </p:nvSpPr>
        <p:spPr bwMode="auto">
          <a:xfrm>
            <a:off x="72263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1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a:defRPr/>
            </a:pPr>
            <a:fld id="{938E08CC-2B4F-4710-9E51-E4032FBA07D6}" type="slidenum">
              <a:rPr lang="da-DK" altLang="da-DK" smtClean="0"/>
              <a:pPr>
                <a:defRPr/>
              </a:pPr>
              <a:t>‹#›</a:t>
            </a:fld>
            <a:endParaRPr lang="da-DK" altLang="da-DK"/>
          </a:p>
        </p:txBody>
      </p:sp>
      <p:sp>
        <p:nvSpPr>
          <p:cNvPr id="2" name="Rectangle 1"/>
          <p:cNvSpPr/>
          <p:nvPr userDrawn="1"/>
        </p:nvSpPr>
        <p:spPr bwMode="auto">
          <a:xfrm>
            <a:off x="-72008" y="0"/>
            <a:ext cx="1403648" cy="6858000"/>
          </a:xfrm>
          <a:prstGeom prst="rect">
            <a:avLst/>
          </a:prstGeom>
          <a:solidFill>
            <a:srgbClr val="00394C"/>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1800" b="0" i="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688" r:id="rId3"/>
  </p:sldLayoutIdLst>
  <p:txStyles>
    <p:titleStyle>
      <a:lvl1pPr algn="l" rtl="0" eaLnBrk="0" fontAlgn="base" hangingPunct="0">
        <a:spcBef>
          <a:spcPct val="0"/>
        </a:spcBef>
        <a:spcAft>
          <a:spcPct val="0"/>
        </a:spcAft>
        <a:defRPr sz="3600" i="1"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algn="l" rtl="0" eaLnBrk="0" fontAlgn="base" hangingPunct="0">
        <a:spcBef>
          <a:spcPct val="0"/>
        </a:spcBef>
        <a:spcAft>
          <a:spcPct val="0"/>
        </a:spcAft>
        <a:defRPr sz="4400" i="1">
          <a:solidFill>
            <a:schemeClr val="tx2"/>
          </a:solidFill>
          <a:latin typeface="Arial" panose="020B0604020202020204" pitchFamily="34" charset="0"/>
        </a:defRPr>
      </a:lvl2pPr>
      <a:lvl3pPr algn="l" rtl="0" eaLnBrk="0" fontAlgn="base" hangingPunct="0">
        <a:spcBef>
          <a:spcPct val="0"/>
        </a:spcBef>
        <a:spcAft>
          <a:spcPct val="0"/>
        </a:spcAft>
        <a:defRPr sz="4400" i="1">
          <a:solidFill>
            <a:schemeClr val="tx2"/>
          </a:solidFill>
          <a:latin typeface="Arial" panose="020B0604020202020204" pitchFamily="34" charset="0"/>
        </a:defRPr>
      </a:lvl3pPr>
      <a:lvl4pPr algn="l" rtl="0" eaLnBrk="0" fontAlgn="base" hangingPunct="0">
        <a:spcBef>
          <a:spcPct val="0"/>
        </a:spcBef>
        <a:spcAft>
          <a:spcPct val="0"/>
        </a:spcAft>
        <a:defRPr sz="4400" i="1">
          <a:solidFill>
            <a:schemeClr val="tx2"/>
          </a:solidFill>
          <a:latin typeface="Arial" panose="020B0604020202020204" pitchFamily="34" charset="0"/>
        </a:defRPr>
      </a:lvl4pPr>
      <a:lvl5pPr algn="l" rtl="0" eaLnBrk="0" fontAlgn="base" hangingPunct="0">
        <a:spcBef>
          <a:spcPct val="0"/>
        </a:spcBef>
        <a:spcAft>
          <a:spcPct val="0"/>
        </a:spcAft>
        <a:defRPr sz="4400" i="1">
          <a:solidFill>
            <a:schemeClr val="tx2"/>
          </a:solidFill>
          <a:latin typeface="Arial" panose="020B0604020202020204" pitchFamily="34" charset="0"/>
        </a:defRPr>
      </a:lvl5pPr>
      <a:lvl6pPr marL="457200" algn="l" rtl="0" fontAlgn="base">
        <a:spcBef>
          <a:spcPct val="0"/>
        </a:spcBef>
        <a:spcAft>
          <a:spcPct val="0"/>
        </a:spcAft>
        <a:defRPr sz="4400" i="1">
          <a:solidFill>
            <a:schemeClr val="tx2"/>
          </a:solidFill>
          <a:latin typeface="Arial" panose="020B0604020202020204" pitchFamily="34" charset="0"/>
        </a:defRPr>
      </a:lvl6pPr>
      <a:lvl7pPr marL="914400" algn="l" rtl="0" fontAlgn="base">
        <a:spcBef>
          <a:spcPct val="0"/>
        </a:spcBef>
        <a:spcAft>
          <a:spcPct val="0"/>
        </a:spcAft>
        <a:defRPr sz="4400" i="1">
          <a:solidFill>
            <a:schemeClr val="tx2"/>
          </a:solidFill>
          <a:latin typeface="Arial" panose="020B0604020202020204" pitchFamily="34" charset="0"/>
        </a:defRPr>
      </a:lvl7pPr>
      <a:lvl8pPr marL="1371600" algn="l" rtl="0" fontAlgn="base">
        <a:spcBef>
          <a:spcPct val="0"/>
        </a:spcBef>
        <a:spcAft>
          <a:spcPct val="0"/>
        </a:spcAft>
        <a:defRPr sz="4400" i="1">
          <a:solidFill>
            <a:schemeClr val="tx2"/>
          </a:solidFill>
          <a:latin typeface="Arial" panose="020B0604020202020204" pitchFamily="34" charset="0"/>
        </a:defRPr>
      </a:lvl8pPr>
      <a:lvl9pPr marL="1828800" algn="l" rtl="0" fontAlgn="base">
        <a:spcBef>
          <a:spcPct val="0"/>
        </a:spcBef>
        <a:spcAft>
          <a:spcPct val="0"/>
        </a:spcAft>
        <a:defRPr sz="4400" i="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2"/>
        </a:buClr>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rtl="0" eaLnBrk="0" fontAlgn="base" hangingPunct="0">
        <a:spcBef>
          <a:spcPct val="20000"/>
        </a:spcBef>
        <a:spcAft>
          <a:spcPct val="0"/>
        </a:spcAft>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rtl="0" eaLnBrk="0" fontAlgn="base" hangingPunct="0">
        <a:spcBef>
          <a:spcPct val="20000"/>
        </a:spcBef>
        <a:spcAft>
          <a:spcPct val="0"/>
        </a:spcAft>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rtl="0" eaLnBrk="0" fontAlgn="base" hangingPunct="0">
        <a:spcBef>
          <a:spcPct val="20000"/>
        </a:spcBef>
        <a:spcAft>
          <a:spcPct val="0"/>
        </a:spcAft>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rtl="0" eaLnBrk="0" fontAlgn="base" hangingPunct="0">
        <a:spcBef>
          <a:spcPct val="20000"/>
        </a:spcBef>
        <a:spcAft>
          <a:spcPct val="0"/>
        </a:spcAft>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0" y="1590678"/>
            <a:ext cx="9144000" cy="4708525"/>
          </a:xfrm>
        </p:spPr>
        <p:txBody>
          <a:bodyPr>
            <a:normAutofit/>
          </a:bodyPr>
          <a:lstStyle/>
          <a:p>
            <a:pPr algn="ctr"/>
            <a:r>
              <a:rPr lang="da-DK" b="1" dirty="0"/>
              <a:t>FINANSIEL RAPPORTERING</a:t>
            </a:r>
          </a:p>
          <a:p>
            <a:pPr algn="ctr"/>
            <a:r>
              <a:rPr lang="da-DK" dirty="0"/>
              <a:t>- Teori og regulering, 7. </a:t>
            </a:r>
            <a:r>
              <a:rPr lang="da-DK"/>
              <a:t>udgave 2022</a:t>
            </a:r>
          </a:p>
          <a:p>
            <a:pPr algn="ctr">
              <a:spcBef>
                <a:spcPts val="1800"/>
              </a:spcBef>
            </a:pPr>
            <a:endParaRPr lang="da-DK" sz="2000" b="1" dirty="0">
              <a:solidFill>
                <a:srgbClr val="88BACF"/>
              </a:solidFill>
            </a:endParaRPr>
          </a:p>
          <a:p>
            <a:pPr algn="ctr">
              <a:spcBef>
                <a:spcPts val="1800"/>
              </a:spcBef>
            </a:pPr>
            <a:r>
              <a:rPr lang="da-DK" sz="2000" b="1" dirty="0">
                <a:solidFill>
                  <a:srgbClr val="88BACF"/>
                </a:solidFill>
              </a:rPr>
              <a:t>Kapitel 5</a:t>
            </a:r>
          </a:p>
          <a:p>
            <a:pPr algn="ctr">
              <a:spcBef>
                <a:spcPts val="1800"/>
              </a:spcBef>
            </a:pPr>
            <a:r>
              <a:rPr lang="da-DK" altLang="da-DK" sz="2000" b="1" dirty="0">
                <a:solidFill>
                  <a:srgbClr val="88BACF"/>
                </a:solidFill>
              </a:rPr>
              <a:t>Den formueorienterede regnskabsteori</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76128109"/>
      </p:ext>
    </p:extLst>
  </p:cSld>
  <p:clrMapOvr>
    <a:masterClrMapping/>
  </p:clrMapOvr>
  <p:transition advTm="111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da-DK"/>
          </a:p>
        </p:txBody>
      </p:sp>
      <p:sp>
        <p:nvSpPr>
          <p:cNvPr id="6" name="Content Placeholder 5"/>
          <p:cNvSpPr>
            <a:spLocks noGrp="1"/>
          </p:cNvSpPr>
          <p:nvPr>
            <p:ph idx="1"/>
          </p:nvPr>
        </p:nvSpPr>
        <p:spPr/>
        <p:txBody>
          <a:bodyPr/>
          <a:lstStyle/>
          <a:p>
            <a:pPr marL="0" indent="0" eaLnBrk="1" hangingPunct="1">
              <a:lnSpc>
                <a:spcPct val="115000"/>
              </a:lnSpc>
              <a:buNone/>
            </a:pPr>
            <a:r>
              <a:rPr lang="da-DK" altLang="da-DK" sz="1400" dirty="0"/>
              <a:t>Overgangen til den formueorienterede teoris måleattributter kan sammenfattes i følgende udsagn:</a:t>
            </a:r>
          </a:p>
          <a:p>
            <a:pPr marL="0" indent="0" eaLnBrk="1" hangingPunct="1">
              <a:lnSpc>
                <a:spcPct val="115000"/>
              </a:lnSpc>
              <a:buNone/>
            </a:pPr>
            <a:r>
              <a:rPr lang="da-DK" altLang="da-DK" sz="1400" dirty="0"/>
              <a:t> </a:t>
            </a:r>
          </a:p>
          <a:p>
            <a:pPr marL="0" indent="0" algn="ctr" eaLnBrk="1" hangingPunct="1">
              <a:lnSpc>
                <a:spcPct val="115000"/>
              </a:lnSpc>
              <a:buNone/>
            </a:pPr>
            <a:r>
              <a:rPr lang="da-DK" altLang="da-DK" sz="1400" dirty="0">
                <a:solidFill>
                  <a:srgbClr val="00394C"/>
                </a:solidFill>
              </a:rPr>
              <a:t>“Pris er det, du betaler, og værdi er det, du får.”</a:t>
            </a:r>
          </a:p>
          <a:p>
            <a:pPr marL="0" indent="0" algn="ctr" eaLnBrk="1" hangingPunct="1">
              <a:lnSpc>
                <a:spcPct val="115000"/>
              </a:lnSpc>
              <a:buNone/>
            </a:pPr>
            <a:endParaRPr lang="da-DK" altLang="da-DK" sz="1400" dirty="0">
              <a:solidFill>
                <a:srgbClr val="00394C"/>
              </a:solidFill>
            </a:endParaRPr>
          </a:p>
          <a:p>
            <a:pPr marL="0" indent="0" eaLnBrk="1" hangingPunct="1">
              <a:buNone/>
            </a:pPr>
            <a:r>
              <a:rPr lang="da-DK" altLang="da-DK" sz="1400" dirty="0"/>
              <a:t>Den præstationsorienterede regnskabsteori er bagudrettet mod det økonomiske offer, som er forbundet med ressourceanskaffelse (kostpris), og den formueorienterede regnskabsteori fremadrettet mod de økonomiske fordele ved den efterfølgende udnyttelse af aktivet. </a:t>
            </a:r>
          </a:p>
          <a:p>
            <a:pPr marL="0" indent="0" eaLnBrk="1" hangingPunct="1">
              <a:buNone/>
            </a:pPr>
            <a:endParaRPr lang="da-DK" altLang="da-DK" sz="1400" dirty="0"/>
          </a:p>
          <a:p>
            <a:pPr marL="0" indent="0" eaLnBrk="1" hangingPunct="1">
              <a:buNone/>
            </a:pPr>
            <a:r>
              <a:rPr lang="da-DK" altLang="da-DK" sz="1400" dirty="0"/>
              <a:t>Dermed får balancen et radikalt ændret indhold og en radikalt ændret funktion illustreret ved maskinens bogførte værdi ultimo år 1 </a:t>
            </a:r>
          </a:p>
          <a:p>
            <a:pPr marL="0" indent="0" eaLnBrk="1" hangingPunct="1">
              <a:buNone/>
            </a:pPr>
            <a:endParaRPr lang="da-DK" sz="1400" dirty="0"/>
          </a:p>
        </p:txBody>
      </p:sp>
      <p:sp>
        <p:nvSpPr>
          <p:cNvPr id="7" name="Text Placeholder 6"/>
          <p:cNvSpPr>
            <a:spLocks noGrp="1"/>
          </p:cNvSpPr>
          <p:nvPr>
            <p:ph type="body" sz="quarter" idx="11"/>
          </p:nvPr>
        </p:nvSpPr>
        <p:spPr/>
        <p:txBody>
          <a:bodyPr/>
          <a:lstStyle/>
          <a:p>
            <a:endParaRPr lang="da-DK"/>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58935018"/>
      </p:ext>
    </p:extLst>
  </p:cSld>
  <p:clrMapOvr>
    <a:masterClrMapping/>
  </p:clrMapOvr>
  <mc:AlternateContent xmlns:mc="http://schemas.openxmlformats.org/markup-compatibility/2006" xmlns:p14="http://schemas.microsoft.com/office/powerpoint/2010/main">
    <mc:Choice Requires="p14">
      <p:transition spd="slow" p14:dur="2000" advTm="36794"/>
    </mc:Choice>
    <mc:Fallback xmlns="">
      <p:transition spd="slow" advTm="36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da-DK"/>
          </a:p>
        </p:txBody>
      </p:sp>
      <p:sp>
        <p:nvSpPr>
          <p:cNvPr id="6" name="Content Placeholder 5"/>
          <p:cNvSpPr>
            <a:spLocks noGrp="1"/>
          </p:cNvSpPr>
          <p:nvPr>
            <p:ph idx="1"/>
          </p:nvPr>
        </p:nvSpPr>
        <p:spPr/>
        <p:txBody>
          <a:bodyPr/>
          <a:lstStyle/>
          <a:p>
            <a:pPr marL="0" indent="0" eaLnBrk="1" hangingPunct="1">
              <a:buNone/>
            </a:pPr>
            <a:r>
              <a:rPr lang="da-DK" altLang="da-DK" dirty="0"/>
              <a:t>I økonomisk teori er fortiden uden betydning for værdimåling og beslutningstagen.</a:t>
            </a:r>
          </a:p>
          <a:p>
            <a:pPr marL="0" indent="0" eaLnBrk="1" hangingPunct="1">
              <a:buNone/>
            </a:pPr>
            <a:endParaRPr lang="da-DK" altLang="da-DK" dirty="0"/>
          </a:p>
          <a:p>
            <a:pPr marL="0" indent="0" eaLnBrk="1" hangingPunct="1">
              <a:buNone/>
            </a:pPr>
            <a:r>
              <a:rPr lang="da-DK" altLang="da-DK" dirty="0"/>
              <a:t>Den formueorienterede regnskabsteori anvender udelukkende værdibaserede (fremadrettede) måleattributter. Det bogførte beløb på 800 kr. repræsenterer nu dagsværdien af fremtidige pengestrømme, hvor kapitalværdi er den teoretisk korrekte måleattribut</a:t>
            </a:r>
          </a:p>
          <a:p>
            <a:pPr marL="0" indent="0" eaLnBrk="1" hangingPunct="1">
              <a:buNone/>
            </a:pPr>
            <a:endParaRPr lang="da-DK" altLang="da-DK" dirty="0"/>
          </a:p>
          <a:p>
            <a:pPr marL="0" indent="0" eaLnBrk="1" hangingPunct="1">
              <a:buNone/>
            </a:pPr>
            <a:r>
              <a:rPr lang="da-DK" altLang="da-DK" dirty="0"/>
              <a:t>Dagsværdien måles i stedet på grundlag af de økonomiske fordele, som forventes at tilfalde virksomheden i maskinens resterende – fremadrettede synsvinkel - fireårige levetid.</a:t>
            </a:r>
          </a:p>
          <a:p>
            <a:pPr marL="0" indent="0" eaLnBrk="1" hangingPunct="1">
              <a:buNone/>
            </a:pPr>
            <a:endParaRPr lang="da-DK" altLang="da-DK" dirty="0"/>
          </a:p>
          <a:p>
            <a:pPr marL="0" indent="0" eaLnBrk="1" hangingPunct="1">
              <a:buNone/>
            </a:pPr>
            <a:r>
              <a:rPr lang="da-DK" altLang="da-DK" dirty="0"/>
              <a:t> </a:t>
            </a:r>
          </a:p>
          <a:p>
            <a:endParaRPr lang="da-DK" dirty="0"/>
          </a:p>
        </p:txBody>
      </p:sp>
      <p:sp>
        <p:nvSpPr>
          <p:cNvPr id="7" name="Text Placeholder 6"/>
          <p:cNvSpPr>
            <a:spLocks noGrp="1"/>
          </p:cNvSpPr>
          <p:nvPr>
            <p:ph type="body" sz="quarter" idx="11"/>
          </p:nvPr>
        </p:nvSpPr>
        <p:spPr/>
        <p:txBody>
          <a:bodyPr/>
          <a:lstStyle/>
          <a:p>
            <a:endParaRPr lang="da-DK"/>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81910021"/>
      </p:ext>
    </p:extLst>
  </p:cSld>
  <p:clrMapOvr>
    <a:masterClrMapping/>
  </p:clrMapOvr>
  <mc:AlternateContent xmlns:mc="http://schemas.openxmlformats.org/markup-compatibility/2006" xmlns:p14="http://schemas.microsoft.com/office/powerpoint/2010/main">
    <mc:Choice Requires="p14">
      <p:transition spd="slow" p14:dur="2000" advTm="38432"/>
    </mc:Choice>
    <mc:Fallback xmlns="">
      <p:transition spd="slow" advTm="38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Irving Fishers indkomstbegreb</a:t>
            </a:r>
            <a:endParaRPr lang="da-DK" dirty="0"/>
          </a:p>
        </p:txBody>
      </p:sp>
      <p:sp>
        <p:nvSpPr>
          <p:cNvPr id="6" name="Content Placeholder 5"/>
          <p:cNvSpPr>
            <a:spLocks noGrp="1"/>
          </p:cNvSpPr>
          <p:nvPr>
            <p:ph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marL="0" indent="0" eaLnBrk="1" hangingPunct="1">
              <a:buNone/>
            </a:pPr>
            <a:r>
              <a:rPr lang="da-DK" altLang="da-DK" sz="1400" dirty="0"/>
              <a:t>En måde at anskue indkomst på kunne være:</a:t>
            </a:r>
          </a:p>
          <a:p>
            <a:pPr marL="0" indent="0" eaLnBrk="1" hangingPunct="1">
              <a:buNone/>
            </a:pPr>
            <a:endParaRPr lang="da-DK" altLang="da-DK" sz="1400" dirty="0"/>
          </a:p>
          <a:p>
            <a:pPr marL="0" indent="0" eaLnBrk="1" hangingPunct="1">
              <a:buNone/>
            </a:pPr>
            <a:r>
              <a:rPr lang="da-DK" altLang="da-DK" sz="1400" dirty="0"/>
              <a:t>Irving Fischer, som var en af de tidligste amerikanske økonomer, anskuede formålet med at tjene penge som et middel til at opnå et forbrug af varer og tjenesteydelser.</a:t>
            </a:r>
          </a:p>
          <a:p>
            <a:pPr marL="0" indent="0" eaLnBrk="1" hangingPunct="1">
              <a:buNone/>
            </a:pPr>
            <a:endParaRPr lang="da-DK" altLang="da-DK" sz="1400" dirty="0"/>
          </a:p>
          <a:p>
            <a:pPr marL="0" indent="0" eaLnBrk="1" hangingPunct="1">
              <a:buNone/>
            </a:pPr>
            <a:r>
              <a:rPr lang="da-DK" altLang="da-DK" sz="1400" dirty="0"/>
              <a:t>Opsparing spiller heller ingen rolle for periodens indkomst, fordi formue-dannelse er tilvækst til de fremtidige forbrugsmuligheder og ikke en del af den øjeblikkelige behovsdækning. </a:t>
            </a:r>
          </a:p>
          <a:p>
            <a:pPr marL="0" indent="0" eaLnBrk="1" hangingPunct="1">
              <a:buNone/>
            </a:pPr>
            <a:endParaRPr lang="da-DK" altLang="da-DK" sz="1400" dirty="0"/>
          </a:p>
          <a:p>
            <a:pPr marL="0" indent="0" eaLnBrk="1" hangingPunct="1">
              <a:buNone/>
            </a:pPr>
            <a:r>
              <a:rPr lang="da-DK" altLang="da-DK" sz="1400" dirty="0"/>
              <a:t>Fisher sondrer dermed ikke mellem </a:t>
            </a:r>
            <a:r>
              <a:rPr lang="da-DK" altLang="da-DK" sz="1400" dirty="0" err="1"/>
              <a:t>return</a:t>
            </a:r>
            <a:r>
              <a:rPr lang="da-DK" altLang="da-DK" sz="1400" dirty="0"/>
              <a:t> on </a:t>
            </a:r>
            <a:r>
              <a:rPr lang="da-DK" altLang="da-DK" sz="1400" dirty="0" err="1"/>
              <a:t>capital</a:t>
            </a:r>
            <a:r>
              <a:rPr lang="da-DK" altLang="da-DK" sz="1400" dirty="0"/>
              <a:t> og </a:t>
            </a:r>
            <a:r>
              <a:rPr lang="da-DK" altLang="da-DK" sz="1400" dirty="0" err="1"/>
              <a:t>return</a:t>
            </a:r>
            <a:r>
              <a:rPr lang="da-DK" altLang="da-DK" sz="1400" dirty="0"/>
              <a:t> of </a:t>
            </a:r>
            <a:r>
              <a:rPr lang="da-DK" altLang="da-DK" sz="1400" dirty="0" err="1"/>
              <a:t>capital</a:t>
            </a:r>
            <a:endParaRPr lang="da-DK" altLang="da-DK" sz="1400" dirty="0"/>
          </a:p>
          <a:p>
            <a:pPr marL="0" indent="0" eaLnBrk="1" hangingPunct="1">
              <a:buNone/>
            </a:pPr>
            <a:endParaRPr lang="da-DK" altLang="da-DK" sz="1400" dirty="0"/>
          </a:p>
          <a:p>
            <a:pPr marL="0" indent="0" eaLnBrk="1" hangingPunct="1">
              <a:buNone/>
            </a:pPr>
            <a:r>
              <a:rPr lang="da-DK" altLang="da-DK" sz="1400" dirty="0"/>
              <a:t>Fishers indkomstbegreb hævdes at være anvendt i 1800-tallet af investorerne i de amerikanske jernbaneselskaber. Selskaberne gjorde indhug i nettoformuen for at kunne udbetale store udbytter, hvilket paradoksalt nok førte til kursstigning, selvom faldet i selskabernes nettoformue var ensbetydende med, at den fremtidige indtjening blev forringet.</a:t>
            </a:r>
          </a:p>
          <a:p>
            <a:pPr marL="0" indent="0" eaLnBrk="1" hangingPunct="1">
              <a:buNone/>
            </a:pPr>
            <a:endParaRPr lang="da-DK" altLang="da-DK" sz="1400" dirty="0"/>
          </a:p>
          <a:p>
            <a:pPr marL="0" indent="0" eaLnBrk="1" hangingPunct="1">
              <a:buNone/>
            </a:pPr>
            <a:endParaRPr lang="da-DK" altLang="da-DK" sz="1400" dirty="0"/>
          </a:p>
          <a:p>
            <a:pPr marL="0" indent="0" eaLnBrk="1" hangingPunct="1">
              <a:buNone/>
            </a:pPr>
            <a:endParaRPr lang="da-DK" altLang="da-DK" sz="1400" dirty="0"/>
          </a:p>
          <a:p>
            <a:pPr marL="0" indent="0" eaLnBrk="1" hangingPunct="1">
              <a:buNone/>
            </a:pPr>
            <a:endParaRPr lang="da-DK" sz="1400" dirty="0"/>
          </a:p>
        </p:txBody>
      </p:sp>
      <p:sp>
        <p:nvSpPr>
          <p:cNvPr id="7" name="Text Placeholder 6"/>
          <p:cNvSpPr>
            <a:spLocks noGrp="1"/>
          </p:cNvSpPr>
          <p:nvPr>
            <p:ph type="body" sz="quarter" idx="11"/>
          </p:nvPr>
        </p:nvSpPr>
        <p:spPr/>
        <p:txBody>
          <a:bodyPr/>
          <a:lstStyle/>
          <a:p>
            <a:endParaRPr lang="da-DK"/>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30041479"/>
      </p:ext>
    </p:extLst>
  </p:cSld>
  <p:clrMapOvr>
    <a:masterClrMapping/>
  </p:clrMapOvr>
  <mc:AlternateContent xmlns:mc="http://schemas.openxmlformats.org/markup-compatibility/2006" xmlns:p14="http://schemas.microsoft.com/office/powerpoint/2010/main">
    <mc:Choice Requires="p14">
      <p:transition spd="slow" p14:dur="2000" advTm="67163"/>
    </mc:Choice>
    <mc:Fallback xmlns="">
      <p:transition spd="slow" advTm="67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John </a:t>
            </a:r>
            <a:r>
              <a:rPr lang="da-DK" altLang="da-DK" dirty="0" err="1"/>
              <a:t>Hicks</a:t>
            </a:r>
            <a:r>
              <a:rPr lang="da-DK" altLang="da-DK" dirty="0"/>
              <a:t>’ indkomstbegreb</a:t>
            </a:r>
          </a:p>
        </p:txBody>
      </p:sp>
      <p:sp>
        <p:nvSpPr>
          <p:cNvPr id="36866" name="Rectangle 3"/>
          <p:cNvSpPr>
            <a:spLocks noGrp="1" noChangeArrowheads="1"/>
          </p:cNvSpPr>
          <p:nvPr>
            <p:ph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marL="0" indent="0" eaLnBrk="1" hangingPunct="1">
              <a:buNone/>
            </a:pPr>
            <a:r>
              <a:rPr lang="da-DK" altLang="da-DK" sz="1400"/>
              <a:t>En anden måde at anskue indkomst på:</a:t>
            </a:r>
          </a:p>
          <a:p>
            <a:pPr marL="0" indent="0" eaLnBrk="1" hangingPunct="1">
              <a:buNone/>
            </a:pPr>
            <a:endParaRPr lang="da-DK" altLang="da-DK" sz="1400"/>
          </a:p>
          <a:p>
            <a:pPr marL="0" indent="0" eaLnBrk="1" hangingPunct="1">
              <a:buNone/>
            </a:pPr>
            <a:r>
              <a:rPr lang="da-DK" altLang="da-DK" sz="1400"/>
              <a:t>Hicks (1946) videreudvikler Fishers indkomstbegreb til at omfatte en kombination af forbrug og opsparing. </a:t>
            </a:r>
          </a:p>
          <a:p>
            <a:pPr marL="0" indent="0" eaLnBrk="1" hangingPunct="1">
              <a:buNone/>
            </a:pPr>
            <a:r>
              <a:rPr lang="da-DK" altLang="da-DK" sz="1400"/>
              <a:t>Formålet med indkomstbegrebet er ifølge Hicks at sikre folk en mådeholden livsførelse ved at give dem en idé om, hvilke maksimale forbrugsmuligheder de har uden at blive stillet dårligere ved periodens udgang i forhold til dens begyndelse:</a:t>
            </a:r>
          </a:p>
          <a:p>
            <a:pPr marL="0" indent="0" eaLnBrk="1" hangingPunct="1">
              <a:buNone/>
            </a:pPr>
            <a:endParaRPr lang="da-DK" altLang="da-DK" sz="1400"/>
          </a:p>
          <a:p>
            <a:pPr marL="0" indent="0" eaLnBrk="1" hangingPunct="1">
              <a:buNone/>
            </a:pPr>
            <a:r>
              <a:rPr lang="da-DK" altLang="da-DK" sz="1400"/>
              <a:t>”…the ”central” role of income is to serve as a guide to prudent conduct and should  give people an idea of what they can consume without improverishing themselves.”</a:t>
            </a:r>
          </a:p>
          <a:p>
            <a:pPr marL="0" indent="0" eaLnBrk="1" hangingPunct="1">
              <a:buNone/>
            </a:pPr>
            <a:endParaRPr lang="da-DK" altLang="da-DK" sz="1400"/>
          </a:p>
          <a:p>
            <a:pPr marL="0" indent="0" eaLnBrk="1" hangingPunct="1">
              <a:buNone/>
            </a:pPr>
            <a:r>
              <a:rPr lang="da-DK" altLang="da-DK" sz="1400"/>
              <a:t>”… A mans income is the maximum value he can consume during a week and still be as well off at the end of the week as he was at the beginning”</a:t>
            </a:r>
          </a:p>
          <a:p>
            <a:pPr marL="0" indent="0" eaLnBrk="1" hangingPunct="1">
              <a:buNone/>
            </a:pPr>
            <a:endParaRPr lang="da-DK" altLang="da-DK" sz="1400"/>
          </a:p>
        </p:txBody>
      </p:sp>
      <p:sp>
        <p:nvSpPr>
          <p:cNvPr id="3" name="Text Placeholder 2"/>
          <p:cNvSpPr>
            <a:spLocks noGrp="1"/>
          </p:cNvSpPr>
          <p:nvPr>
            <p:ph type="body" sz="quarter" idx="11"/>
          </p:nvPr>
        </p:nvSpPr>
        <p:spPr/>
        <p:txBody>
          <a:bodyPr/>
          <a:lstStyle/>
          <a:p>
            <a:endParaRPr lang="da-DK"/>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40613336"/>
      </p:ext>
    </p:extLst>
  </p:cSld>
  <p:clrMapOvr>
    <a:masterClrMapping/>
  </p:clrMapOvr>
  <mc:AlternateContent xmlns:mc="http://schemas.openxmlformats.org/markup-compatibility/2006" xmlns:p14="http://schemas.microsoft.com/office/powerpoint/2010/main">
    <mc:Choice Requires="p14">
      <p:transition spd="slow" p14:dur="2000" advTm="46142"/>
    </mc:Choice>
    <mc:Fallback xmlns="">
      <p:transition spd="slow" advTm="46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John </a:t>
            </a:r>
            <a:r>
              <a:rPr lang="da-DK" altLang="da-DK" dirty="0" err="1"/>
              <a:t>Hicks</a:t>
            </a:r>
            <a:r>
              <a:rPr lang="da-DK" altLang="da-DK" dirty="0"/>
              <a:t>’ indkomstbegreb</a:t>
            </a:r>
            <a:endParaRPr lang="da-DK" dirty="0"/>
          </a:p>
        </p:txBody>
      </p:sp>
      <p:sp>
        <p:nvSpPr>
          <p:cNvPr id="6" name="Content Placeholder 5"/>
          <p:cNvSpPr>
            <a:spLocks noGrp="1"/>
          </p:cNvSpPr>
          <p:nvPr>
            <p:ph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marL="0" indent="0" eaLnBrk="1" hangingPunct="1">
              <a:buNone/>
            </a:pPr>
            <a:r>
              <a:rPr lang="da-DK" altLang="da-DK" sz="1400" dirty="0" err="1"/>
              <a:t>Hicks</a:t>
            </a:r>
            <a:r>
              <a:rPr lang="da-DK" altLang="da-DK" sz="1400" dirty="0"/>
              <a:t> foreslår herefter følgende indkomstmodel:</a:t>
            </a:r>
          </a:p>
          <a:p>
            <a:pPr marL="0" indent="0" eaLnBrk="1" hangingPunct="1">
              <a:buNone/>
            </a:pPr>
            <a:r>
              <a:rPr lang="da-DK" altLang="da-DK" sz="1400" dirty="0"/>
              <a:t>Ved økonomisk indkomst forstås fremgangen i egenkapitalens kapitalværdi (KV) fra primo til ultimo i perioden, dvs. periodens fremgang i de fremtidige forbrugsmuligheder for ejerne.</a:t>
            </a:r>
          </a:p>
          <a:p>
            <a:pPr marL="0" indent="0" eaLnBrk="1" hangingPunct="1">
              <a:buNone/>
            </a:pPr>
            <a:endParaRPr lang="da-DK" altLang="da-DK" sz="1400" dirty="0"/>
          </a:p>
          <a:p>
            <a:pPr marL="0" indent="0" eaLnBrk="1" hangingPunct="1">
              <a:buNone/>
            </a:pPr>
            <a:r>
              <a:rPr lang="da-DK" altLang="da-DK" sz="1400" dirty="0" err="1"/>
              <a:t>Egenkapital</a:t>
            </a:r>
            <a:r>
              <a:rPr lang="da-DK" altLang="da-DK" sz="1400" baseline="-25000" dirty="0" err="1"/>
              <a:t>ultimo</a:t>
            </a:r>
            <a:r>
              <a:rPr lang="da-DK" altLang="da-DK" sz="1400" dirty="0"/>
              <a:t> (KV) ÷ </a:t>
            </a:r>
            <a:r>
              <a:rPr lang="da-DK" altLang="da-DK" sz="1400" dirty="0" err="1"/>
              <a:t>egenkapital</a:t>
            </a:r>
            <a:r>
              <a:rPr lang="da-DK" altLang="da-DK" sz="1400" baseline="-25000" dirty="0" err="1"/>
              <a:t>primo</a:t>
            </a:r>
            <a:r>
              <a:rPr lang="da-DK" altLang="da-DK" sz="1400" dirty="0"/>
              <a:t> (KV) = økonomisk indkomst</a:t>
            </a:r>
          </a:p>
          <a:p>
            <a:pPr marL="0" indent="0" eaLnBrk="1" hangingPunct="1">
              <a:buNone/>
            </a:pPr>
            <a:endParaRPr lang="da-DK" altLang="da-DK" sz="1400" dirty="0"/>
          </a:p>
          <a:p>
            <a:pPr marL="0" indent="0" eaLnBrk="1" hangingPunct="1">
              <a:buNone/>
            </a:pPr>
            <a:endParaRPr lang="da-DK" altLang="da-DK" sz="1400" dirty="0"/>
          </a:p>
          <a:p>
            <a:pPr marL="0" indent="0" eaLnBrk="1" hangingPunct="1">
              <a:buNone/>
            </a:pPr>
            <a:r>
              <a:rPr lang="da-DK" altLang="da-DK" sz="1400" dirty="0"/>
              <a:t>Det følger modsætningsvis af indkomstmodellen, at først når de fremtidige </a:t>
            </a:r>
          </a:p>
          <a:p>
            <a:pPr marL="0" indent="0" eaLnBrk="1" hangingPunct="1">
              <a:buNone/>
            </a:pPr>
            <a:r>
              <a:rPr lang="da-DK" altLang="da-DK" sz="1400" dirty="0"/>
              <a:t>forbrugsmuligheder er sikret ultimo på samme niveau som 	primo, kan man tale om overskud. </a:t>
            </a:r>
          </a:p>
          <a:p>
            <a:pPr marL="0" indent="0" eaLnBrk="1" hangingPunct="1">
              <a:buNone/>
            </a:pPr>
            <a:endParaRPr lang="da-DK" altLang="da-DK" sz="1400" dirty="0"/>
          </a:p>
          <a:p>
            <a:pPr marL="0" indent="0" eaLnBrk="1" hangingPunct="1">
              <a:buNone/>
            </a:pPr>
            <a:r>
              <a:rPr lang="da-DK" altLang="da-DK" sz="1400" dirty="0"/>
              <a:t>Overskuddet er m.a.o. årets “høst”, som kan forbruges, mens kapitalen er “frugttræet”, der skal sikre næste års høst (</a:t>
            </a:r>
            <a:r>
              <a:rPr lang="da-DK" altLang="da-DK" sz="1400" dirty="0" err="1"/>
              <a:t>return</a:t>
            </a:r>
            <a:r>
              <a:rPr lang="da-DK" altLang="da-DK" sz="1400" dirty="0"/>
              <a:t> on </a:t>
            </a:r>
            <a:r>
              <a:rPr lang="da-DK" altLang="da-DK" sz="1400" dirty="0" err="1"/>
              <a:t>capital</a:t>
            </a:r>
            <a:r>
              <a:rPr lang="da-DK" altLang="da-DK" sz="1400" dirty="0"/>
              <a:t>). </a:t>
            </a:r>
          </a:p>
          <a:p>
            <a:pPr marL="0" indent="0" eaLnBrk="1" hangingPunct="1">
              <a:buNone/>
            </a:pPr>
            <a:endParaRPr lang="da-DK" altLang="da-DK" sz="1400" dirty="0"/>
          </a:p>
          <a:p>
            <a:pPr marL="0" indent="0" eaLnBrk="1" hangingPunct="1">
              <a:buNone/>
            </a:pPr>
            <a:endParaRPr lang="da-DK" altLang="da-DK" sz="1400" dirty="0"/>
          </a:p>
          <a:p>
            <a:pPr marL="0" indent="0" eaLnBrk="1" hangingPunct="1">
              <a:buNone/>
            </a:pPr>
            <a:r>
              <a:rPr lang="da-DK" altLang="da-DK" sz="1400" dirty="0" err="1"/>
              <a:t>Hicks</a:t>
            </a:r>
            <a:r>
              <a:rPr lang="da-DK" altLang="da-DK" sz="1400" dirty="0"/>
              <a:t>’ indkomstmodel betragtes derfor som den “ideelle” indkomstmodel i den formueorienterede regnskabsteori. Det er derfor væsentligt at forstå implikationerne af denne model for regnskabsregulering og -praksis.</a:t>
            </a:r>
          </a:p>
        </p:txBody>
      </p:sp>
      <p:sp>
        <p:nvSpPr>
          <p:cNvPr id="7" name="Text Placeholder 6"/>
          <p:cNvSpPr>
            <a:spLocks noGrp="1"/>
          </p:cNvSpPr>
          <p:nvPr>
            <p:ph type="body" sz="quarter" idx="11"/>
          </p:nvPr>
        </p:nvSpPr>
        <p:spPr/>
        <p:txBody>
          <a:bodyPr/>
          <a:lstStyle/>
          <a:p>
            <a:endParaRPr lang="da-DK"/>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76257923"/>
      </p:ext>
    </p:extLst>
  </p:cSld>
  <p:clrMapOvr>
    <a:masterClrMapping/>
  </p:clrMapOvr>
  <mc:AlternateContent xmlns:mc="http://schemas.openxmlformats.org/markup-compatibility/2006" xmlns:p14="http://schemas.microsoft.com/office/powerpoint/2010/main">
    <mc:Choice Requires="p14">
      <p:transition spd="slow" p14:dur="2000" advTm="71847"/>
    </mc:Choice>
    <mc:Fallback xmlns="">
      <p:transition spd="slow" advTm="71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Perfekte og komplette markeder</a:t>
            </a:r>
            <a:endParaRPr lang="da-DK" dirty="0"/>
          </a:p>
        </p:txBody>
      </p:sp>
      <p:sp>
        <p:nvSpPr>
          <p:cNvPr id="15" name="Text Placeholder 14"/>
          <p:cNvSpPr>
            <a:spLocks noGrp="1"/>
          </p:cNvSpPr>
          <p:nvPr>
            <p:ph type="body" sz="quarter" idx="11"/>
          </p:nvPr>
        </p:nvSpPr>
        <p:spPr/>
        <p:txBody>
          <a:bodyPr/>
          <a:lstStyle/>
          <a:p>
            <a:endParaRPr lang="da-DK"/>
          </a:p>
        </p:txBody>
      </p:sp>
      <p:sp>
        <p:nvSpPr>
          <p:cNvPr id="17" name="Content Placeholder 16"/>
          <p:cNvSpPr>
            <a:spLocks noGrp="1"/>
          </p:cNvSpPr>
          <p:nvPr>
            <p:ph idx="1"/>
          </p:nvPr>
        </p:nvSpPr>
        <p:spPr/>
        <p:txBody>
          <a:bodyPr/>
          <a:lstStyle/>
          <a:p>
            <a:r>
              <a:rPr lang="da-DK" altLang="da-DK" sz="1400" dirty="0"/>
              <a:t>I det perfekte og komplette marked kan virksomhedens værdi og værdifremgang udtrykke den enkelte aktieejers ejerandel</a:t>
            </a:r>
          </a:p>
          <a:p>
            <a:endParaRPr lang="da-DK" altLang="da-DK" sz="1400" dirty="0"/>
          </a:p>
          <a:p>
            <a:r>
              <a:rPr lang="da-DK" altLang="da-DK" sz="1400" dirty="0"/>
              <a:t>Kriterier for det perfekte marked?</a:t>
            </a:r>
          </a:p>
          <a:p>
            <a:pPr lvl="1"/>
            <a:r>
              <a:rPr lang="da-DK" altLang="da-DK" sz="1400" dirty="0"/>
              <a:t>Ingen friktion</a:t>
            </a:r>
          </a:p>
          <a:p>
            <a:pPr lvl="1"/>
            <a:r>
              <a:rPr lang="da-DK" altLang="da-DK" sz="1400" dirty="0"/>
              <a:t>Ingen mulighed for abnormalt </a:t>
            </a:r>
            <a:br>
              <a:rPr lang="da-DK" altLang="da-DK" sz="1400" dirty="0"/>
            </a:br>
            <a:r>
              <a:rPr lang="da-DK" altLang="da-DK" sz="1400" dirty="0"/>
              <a:t>afkast</a:t>
            </a:r>
          </a:p>
          <a:p>
            <a:pPr lvl="1"/>
            <a:r>
              <a:rPr lang="da-DK" altLang="da-DK" sz="1400" dirty="0"/>
              <a:t>Priserne uafhængige af markedsdeltagernes </a:t>
            </a:r>
            <a:br>
              <a:rPr lang="da-DK" altLang="da-DK" sz="1400" dirty="0"/>
            </a:br>
            <a:r>
              <a:rPr lang="da-DK" altLang="da-DK" sz="1400" dirty="0"/>
              <a:t>handlinger</a:t>
            </a:r>
          </a:p>
          <a:p>
            <a:pPr lvl="1"/>
            <a:r>
              <a:rPr lang="da-DK" altLang="da-DK" sz="1400" dirty="0"/>
              <a:t>Alle investorer er rationelle og maksimerer deres nytte</a:t>
            </a:r>
          </a:p>
          <a:p>
            <a:pPr lvl="1"/>
            <a:endParaRPr lang="da-DK" altLang="da-DK" sz="1400" dirty="0"/>
          </a:p>
          <a:p>
            <a:r>
              <a:rPr lang="da-DK" altLang="da-DK" sz="1400" dirty="0"/>
              <a:t>Komplette markedsforhold?</a:t>
            </a:r>
          </a:p>
          <a:p>
            <a:pPr lvl="1"/>
            <a:r>
              <a:rPr lang="da-DK" altLang="da-DK" sz="1400" dirty="0"/>
              <a:t>At der findes markeder og </a:t>
            </a:r>
            <a:br>
              <a:rPr lang="da-DK" altLang="da-DK" sz="1400" dirty="0"/>
            </a:br>
            <a:r>
              <a:rPr lang="da-DK" altLang="da-DK" sz="1400" dirty="0"/>
              <a:t>priser på alt</a:t>
            </a:r>
          </a:p>
          <a:p>
            <a:pPr lvl="1"/>
            <a:endParaRPr lang="da-DK" altLang="da-DK" sz="1400" dirty="0"/>
          </a:p>
          <a:p>
            <a:r>
              <a:rPr lang="da-DK" altLang="da-DK" sz="1400" dirty="0"/>
              <a:t> Perfekte markedsforhold:</a:t>
            </a:r>
          </a:p>
          <a:p>
            <a:pPr lvl="1"/>
            <a:r>
              <a:rPr lang="da-DK" altLang="da-DK" sz="1400" dirty="0"/>
              <a:t>Kapitalværdi = Markedsværdi = historisk kostpris</a:t>
            </a:r>
          </a:p>
          <a:p>
            <a:endParaRPr lang="da-DK" sz="1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10028932"/>
      </p:ext>
    </p:extLst>
  </p:cSld>
  <p:clrMapOvr>
    <a:masterClrMapping/>
  </p:clrMapOvr>
  <mc:AlternateContent xmlns:mc="http://schemas.openxmlformats.org/markup-compatibility/2006" xmlns:p14="http://schemas.microsoft.com/office/powerpoint/2010/main">
    <mc:Choice Requires="p14">
      <p:transition spd="slow" p14:dur="2000" advTm="70053"/>
    </mc:Choice>
    <mc:Fallback xmlns="">
      <p:transition spd="slow" advTm="70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ltLang="da-DK" dirty="0"/>
              <a:t>Perfekte og komplette markeder</a:t>
            </a:r>
            <a:endParaRPr lang="da-DK" dirty="0"/>
          </a:p>
        </p:txBody>
      </p:sp>
      <p:sp>
        <p:nvSpPr>
          <p:cNvPr id="3" name="Content Placeholder 2"/>
          <p:cNvSpPr>
            <a:spLocks noGrp="1"/>
          </p:cNvSpPr>
          <p:nvPr>
            <p:ph idx="1"/>
          </p:nvPr>
        </p:nvSpPr>
        <p:spPr/>
        <p:txBody>
          <a:bodyPr/>
          <a:lstStyle/>
          <a:p>
            <a:pPr marL="342900" lvl="1" indent="-342900">
              <a:buClr>
                <a:schemeClr val="accent2"/>
              </a:buClr>
              <a:buSzPct val="70000"/>
              <a:buFont typeface="Arial" pitchFamily="34" charset="0"/>
              <a:buChar char="•"/>
              <a:tabLst>
                <a:tab pos="5029200" algn="l"/>
              </a:tabLst>
            </a:pPr>
            <a:r>
              <a:rPr lang="da-DK" sz="1400" dirty="0"/>
              <a:t>Hvornår svarer </a:t>
            </a:r>
            <a:r>
              <a:rPr lang="da-DK" sz="1400" dirty="0" err="1"/>
              <a:t>Hicks</a:t>
            </a:r>
            <a:r>
              <a:rPr lang="da-DK" sz="1400" dirty="0"/>
              <a:t> indkomstbegreb til Fishers? </a:t>
            </a:r>
          </a:p>
          <a:p>
            <a:pPr marL="800100" lvl="2" indent="-342900">
              <a:buClr>
                <a:schemeClr val="accent2"/>
              </a:buClr>
              <a:buSzPct val="70000"/>
              <a:buFont typeface="Arial" pitchFamily="34" charset="0"/>
              <a:buChar char="•"/>
              <a:tabLst>
                <a:tab pos="5029200" algn="l"/>
              </a:tabLst>
            </a:pPr>
            <a:r>
              <a:rPr lang="da-DK" sz="1400" dirty="0"/>
              <a:t>Når hele den økonomiske indkomst bruges</a:t>
            </a:r>
          </a:p>
          <a:p>
            <a:pPr marL="800100" lvl="2" indent="-342900">
              <a:buClr>
                <a:schemeClr val="accent2"/>
              </a:buClr>
              <a:buSzPct val="70000"/>
              <a:buFont typeface="Arial" pitchFamily="34" charset="0"/>
              <a:buChar char="•"/>
              <a:tabLst>
                <a:tab pos="5029200" algn="l"/>
              </a:tabLst>
            </a:pPr>
            <a:r>
              <a:rPr lang="da-DK" sz="1400" dirty="0"/>
              <a:t>Aktivmassen er uændret</a:t>
            </a:r>
          </a:p>
          <a:p>
            <a:pPr marL="800100" lvl="2" indent="-342900">
              <a:buClr>
                <a:schemeClr val="accent2"/>
              </a:buClr>
              <a:buSzPct val="70000"/>
              <a:buFont typeface="Arial" pitchFamily="34" charset="0"/>
              <a:buChar char="•"/>
              <a:tabLst>
                <a:tab pos="5029200" algn="l"/>
              </a:tabLst>
            </a:pPr>
            <a:endParaRPr lang="da-DK" sz="1400" dirty="0"/>
          </a:p>
          <a:p>
            <a:pPr marL="342900" lvl="1" indent="-342900">
              <a:buClr>
                <a:schemeClr val="accent2"/>
              </a:buClr>
              <a:buSzPct val="70000"/>
              <a:buFont typeface="Arial" pitchFamily="34" charset="0"/>
              <a:buChar char="•"/>
              <a:tabLst>
                <a:tab pos="5029200" algn="l"/>
              </a:tabLst>
            </a:pPr>
            <a:r>
              <a:rPr lang="da-DK" sz="1400" dirty="0"/>
              <a:t>Kan begreberne overføres til en virksomhed? </a:t>
            </a:r>
          </a:p>
          <a:p>
            <a:pPr marL="800100" lvl="2" indent="-342900">
              <a:buClr>
                <a:schemeClr val="accent2"/>
              </a:buClr>
              <a:buSzPct val="70000"/>
              <a:buFont typeface="Arial" pitchFamily="34" charset="0"/>
              <a:buChar char="•"/>
              <a:tabLst>
                <a:tab pos="5029200" algn="l"/>
              </a:tabLst>
            </a:pPr>
            <a:r>
              <a:rPr lang="da-DK" sz="1400" dirty="0"/>
              <a:t>Nej, da budgetter over fremtidige pengestrømme bliver for subjektive</a:t>
            </a:r>
          </a:p>
          <a:p>
            <a:pPr marL="800100" lvl="2" indent="-342900">
              <a:buClr>
                <a:schemeClr val="accent2"/>
              </a:buClr>
              <a:buSzPct val="70000"/>
              <a:buFont typeface="Arial" pitchFamily="34" charset="0"/>
              <a:buChar char="•"/>
              <a:tabLst>
                <a:tab pos="5029200" algn="l"/>
              </a:tabLst>
            </a:pPr>
            <a:r>
              <a:rPr lang="da-DK" sz="1400" dirty="0"/>
              <a:t>Nej, da valg af diskonteringsfaktor er forskellig og dermed for subjektiv </a:t>
            </a:r>
          </a:p>
          <a:p>
            <a:pPr marL="800100" lvl="2" indent="-342900">
              <a:buClr>
                <a:schemeClr val="accent2"/>
              </a:buClr>
              <a:buSzPct val="70000"/>
              <a:buFont typeface="Arial" pitchFamily="34" charset="0"/>
              <a:buChar char="•"/>
              <a:tabLst>
                <a:tab pos="5029200" algn="l"/>
              </a:tabLst>
            </a:pPr>
            <a:r>
              <a:rPr lang="da-DK" sz="1400" dirty="0"/>
              <a:t>Problemstillingen er derfor, at de subjektive værdier skal </a:t>
            </a:r>
          </a:p>
          <a:p>
            <a:pPr marL="868363" lvl="2" indent="-285750">
              <a:buClr>
                <a:schemeClr val="accent2"/>
              </a:buClr>
              <a:buSzPct val="70000"/>
              <a:tabLst>
                <a:tab pos="5029200" algn="l"/>
              </a:tabLst>
            </a:pPr>
            <a:r>
              <a:rPr lang="da-DK" sz="1400" dirty="0"/>
              <a:t>erstattes af objektive markedsværdier</a:t>
            </a:r>
          </a:p>
          <a:p>
            <a:pPr marL="868363" lvl="2" indent="-285750">
              <a:buClr>
                <a:schemeClr val="accent2"/>
              </a:buClr>
              <a:buSzPct val="70000"/>
              <a:tabLst>
                <a:tab pos="5029200" algn="l"/>
              </a:tabLst>
            </a:pPr>
            <a:endParaRPr lang="da-DK" sz="1400" dirty="0"/>
          </a:p>
          <a:p>
            <a:pPr marL="342900" lvl="1" indent="-342900">
              <a:buClr>
                <a:schemeClr val="accent2"/>
              </a:buClr>
              <a:buSzPct val="70000"/>
              <a:buFont typeface="Arial" pitchFamily="34" charset="0"/>
              <a:buChar char="•"/>
              <a:tabLst>
                <a:tab pos="5029200" algn="l"/>
              </a:tabLst>
            </a:pPr>
            <a:r>
              <a:rPr lang="da-DK" sz="1400" dirty="0"/>
              <a:t>Dog kan teorierne kædes direkte sammen med de to regnskabsparadigmer</a:t>
            </a:r>
          </a:p>
          <a:p>
            <a:pPr marL="342900" lvl="1" indent="-342900">
              <a:buClr>
                <a:schemeClr val="accent2"/>
              </a:buClr>
              <a:buSzPct val="70000"/>
              <a:buFont typeface="Arial" pitchFamily="34" charset="0"/>
              <a:buChar char="•"/>
              <a:tabLst>
                <a:tab pos="5029200" algn="l"/>
              </a:tabLst>
            </a:pPr>
            <a:endParaRPr lang="da-DK" sz="1400" dirty="0"/>
          </a:p>
          <a:p>
            <a:endParaRPr lang="da-DK" sz="1400" dirty="0"/>
          </a:p>
          <a:p>
            <a:endParaRPr lang="da-DK" sz="1400" dirty="0"/>
          </a:p>
        </p:txBody>
      </p:sp>
      <p:sp>
        <p:nvSpPr>
          <p:cNvPr id="4" name="Text Placeholder 3"/>
          <p:cNvSpPr>
            <a:spLocks noGrp="1"/>
          </p:cNvSpPr>
          <p:nvPr>
            <p:ph type="body" sz="quarter" idx="11"/>
          </p:nvPr>
        </p:nvSpPr>
        <p:spPr/>
        <p:txBody>
          <a:bodyPr/>
          <a:lstStyle/>
          <a:p>
            <a:endParaRPr lang="da-DK"/>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57991179"/>
      </p:ext>
    </p:extLst>
  </p:cSld>
  <p:clrMapOvr>
    <a:masterClrMapping/>
  </p:clrMapOvr>
  <mc:AlternateContent xmlns:mc="http://schemas.openxmlformats.org/markup-compatibility/2006" xmlns:p14="http://schemas.microsoft.com/office/powerpoint/2010/main">
    <mc:Choice Requires="p14">
      <p:transition spd="slow" p14:dur="2000" advTm="82131"/>
    </mc:Choice>
    <mc:Fallback xmlns="">
      <p:transition spd="slow" advTm="82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 Box 4"/>
          <p:cNvSpPr txBox="1">
            <a:spLocks noChangeArrowheads="1"/>
          </p:cNvSpPr>
          <p:nvPr/>
        </p:nvSpPr>
        <p:spPr bwMode="auto">
          <a:xfrm>
            <a:off x="5003800" y="3500438"/>
            <a:ext cx="1296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None/>
            </a:pPr>
            <a:endParaRPr lang="da-DK" altLang="da-DK" sz="2400"/>
          </a:p>
        </p:txBody>
      </p:sp>
      <p:sp>
        <p:nvSpPr>
          <p:cNvPr id="5" name="Title 4"/>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err="1"/>
              <a:t>Imperfekte</a:t>
            </a:r>
            <a:r>
              <a:rPr lang="da-DK" altLang="da-DK" dirty="0"/>
              <a:t> og </a:t>
            </a:r>
            <a:r>
              <a:rPr lang="da-DK" altLang="da-DK" dirty="0" err="1"/>
              <a:t>inkomplette</a:t>
            </a:r>
            <a:r>
              <a:rPr lang="da-DK" altLang="da-DK" dirty="0"/>
              <a:t> markeder</a:t>
            </a:r>
            <a:endParaRPr lang="da-DK" dirty="0"/>
          </a:p>
        </p:txBody>
      </p:sp>
      <p:sp>
        <p:nvSpPr>
          <p:cNvPr id="6" name="Content Placeholder 5"/>
          <p:cNvSpPr>
            <a:spLocks noGrp="1"/>
          </p:cNvSpPr>
          <p:nvPr>
            <p:ph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marL="0" indent="0" eaLnBrk="1" hangingPunct="1">
              <a:buNone/>
            </a:pPr>
            <a:r>
              <a:rPr lang="da-DK" altLang="da-DK" sz="1400" dirty="0"/>
              <a:t>Kapitalværdien er forskellig fra markedsværdien</a:t>
            </a:r>
          </a:p>
          <a:p>
            <a:pPr marL="0" indent="0" eaLnBrk="1" hangingPunct="1">
              <a:buNone/>
            </a:pPr>
            <a:r>
              <a:rPr lang="da-DK" altLang="da-DK" sz="1400" dirty="0"/>
              <a:t>Der er ikke altid et marked</a:t>
            </a:r>
          </a:p>
          <a:p>
            <a:pPr marL="0" indent="0" eaLnBrk="1" hangingPunct="1">
              <a:buNone/>
            </a:pPr>
            <a:r>
              <a:rPr lang="da-DK" altLang="da-DK" sz="1400" dirty="0"/>
              <a:t>Der er ikke altid én pris</a:t>
            </a:r>
          </a:p>
          <a:p>
            <a:pPr marL="0" indent="0" eaLnBrk="1" hangingPunct="1">
              <a:buNone/>
            </a:pPr>
            <a:endParaRPr lang="da-DK" altLang="da-DK" sz="1400" dirty="0"/>
          </a:p>
          <a:p>
            <a:pPr marL="0" indent="0" eaLnBrk="1" hangingPunct="1">
              <a:buNone/>
            </a:pPr>
            <a:endParaRPr lang="da-DK" altLang="da-DK" sz="1400" dirty="0"/>
          </a:p>
          <a:p>
            <a:pPr marL="0" indent="0" eaLnBrk="1" hangingPunct="1">
              <a:buNone/>
            </a:pPr>
            <a:r>
              <a:rPr lang="da-DK" altLang="da-DK" sz="1400" dirty="0"/>
              <a:t>ÅRL arbejder med forskellige måleattributter:</a:t>
            </a:r>
          </a:p>
          <a:p>
            <a:pPr lvl="1"/>
            <a:r>
              <a:rPr lang="da-DK" altLang="da-DK" sz="1400" dirty="0"/>
              <a:t>Markedsværdi</a:t>
            </a:r>
          </a:p>
          <a:p>
            <a:pPr lvl="2"/>
            <a:r>
              <a:rPr lang="da-DK" altLang="da-DK" sz="1400" dirty="0"/>
              <a:t>Hvor der er effektive markeder?</a:t>
            </a:r>
          </a:p>
          <a:p>
            <a:pPr lvl="1"/>
            <a:r>
              <a:rPr lang="da-DK" altLang="da-DK" sz="1400" dirty="0"/>
              <a:t>Kapitalværdi</a:t>
            </a:r>
          </a:p>
          <a:p>
            <a:pPr lvl="2"/>
            <a:r>
              <a:rPr lang="da-DK" altLang="da-DK" sz="1400" dirty="0"/>
              <a:t>Hvor der er kontraktgrundlag?</a:t>
            </a:r>
          </a:p>
          <a:p>
            <a:pPr lvl="1"/>
            <a:r>
              <a:rPr lang="da-DK" altLang="da-DK" sz="1400" dirty="0"/>
              <a:t>Historiske kostpriser</a:t>
            </a:r>
            <a:endParaRPr lang="da-DK" sz="1400" dirty="0"/>
          </a:p>
        </p:txBody>
      </p:sp>
      <p:sp>
        <p:nvSpPr>
          <p:cNvPr id="7" name="Text Placeholder 6"/>
          <p:cNvSpPr>
            <a:spLocks noGrp="1"/>
          </p:cNvSpPr>
          <p:nvPr>
            <p:ph type="body" sz="quarter" idx="11"/>
          </p:nvPr>
        </p:nvSpPr>
        <p:spPr/>
        <p:txBody>
          <a:bodyPr/>
          <a:lstStyle/>
          <a:p>
            <a:endParaRPr lang="da-DK"/>
          </a:p>
        </p:txBody>
      </p:sp>
      <p:pic>
        <p:nvPicPr>
          <p:cNvPr id="11" name="Picture 10"/>
          <p:cNvPicPr>
            <a:picLocks noChangeAspect="1"/>
          </p:cNvPicPr>
          <p:nvPr/>
        </p:nvPicPr>
        <p:blipFill>
          <a:blip r:embed="rId4"/>
          <a:stretch>
            <a:fillRect/>
          </a:stretch>
        </p:blipFill>
        <p:spPr>
          <a:xfrm>
            <a:off x="2627784" y="4662636"/>
            <a:ext cx="5038725" cy="17907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1329675"/>
      </p:ext>
    </p:extLst>
  </p:cSld>
  <p:clrMapOvr>
    <a:masterClrMapping/>
  </p:clrMapOvr>
  <mc:AlternateContent xmlns:mc="http://schemas.openxmlformats.org/markup-compatibility/2006" xmlns:p14="http://schemas.microsoft.com/office/powerpoint/2010/main">
    <mc:Choice Requires="p14">
      <p:transition spd="slow" p14:dur="2000" advTm="120340"/>
    </mc:Choice>
    <mc:Fallback xmlns="">
      <p:transition spd="slow" advTm="120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a-DK" dirty="0"/>
              <a:t>Indlæringsmål til kapitel 5</a:t>
            </a:r>
          </a:p>
        </p:txBody>
      </p:sp>
      <p:sp>
        <p:nvSpPr>
          <p:cNvPr id="4" name="Content Placeholder 3"/>
          <p:cNvSpPr>
            <a:spLocks noGrp="1"/>
          </p:cNvSpPr>
          <p:nvPr>
            <p:ph idx="1"/>
          </p:nvPr>
        </p:nvSpPr>
        <p:spPr/>
        <p:txBody>
          <a:bodyPr/>
          <a:lstStyle/>
          <a:p>
            <a:pPr marL="0" indent="0" eaLnBrk="1" hangingPunct="1">
              <a:buNone/>
              <a:defRPr/>
            </a:pPr>
            <a:r>
              <a:rPr lang="da-DK" sz="1400" dirty="0"/>
              <a:t>Når du har læst dette kapitel, skal du kunne redegøre for:</a:t>
            </a:r>
          </a:p>
          <a:p>
            <a:pPr eaLnBrk="1" hangingPunct="1">
              <a:defRPr/>
            </a:pPr>
            <a:endParaRPr lang="da-DK" sz="1400" dirty="0"/>
          </a:p>
          <a:p>
            <a:pPr eaLnBrk="1" hangingPunct="1">
              <a:spcBef>
                <a:spcPct val="0"/>
              </a:spcBef>
              <a:buClrTx/>
            </a:pPr>
            <a:r>
              <a:rPr lang="da-DK" altLang="da-DK" sz="1400" dirty="0"/>
              <a:t>Fishers og </a:t>
            </a:r>
            <a:r>
              <a:rPr lang="da-DK" altLang="da-DK" sz="1400" dirty="0" err="1"/>
              <a:t>Hick’s</a:t>
            </a:r>
            <a:r>
              <a:rPr lang="da-DK" altLang="da-DK" sz="1400" dirty="0"/>
              <a:t> indkomstbegreber</a:t>
            </a:r>
            <a:br>
              <a:rPr lang="da-DK" altLang="da-DK" sz="1400" dirty="0"/>
            </a:br>
            <a:endParaRPr lang="da-DK" altLang="da-DK" sz="1400" dirty="0"/>
          </a:p>
          <a:p>
            <a:pPr eaLnBrk="1" hangingPunct="1">
              <a:spcBef>
                <a:spcPct val="0"/>
              </a:spcBef>
              <a:buClrTx/>
            </a:pPr>
            <a:r>
              <a:rPr lang="da-DK" altLang="da-DK" sz="1400" dirty="0"/>
              <a:t>Måling af aktivers værdi og eksistensen af realiseret og </a:t>
            </a:r>
            <a:r>
              <a:rPr lang="da-DK" altLang="da-DK" sz="1400" dirty="0" err="1"/>
              <a:t>urealiseret</a:t>
            </a:r>
            <a:r>
              <a:rPr lang="da-DK" altLang="da-DK" sz="1400" dirty="0"/>
              <a:t> værdistigning og –fald i dagsværdiregnskabet</a:t>
            </a:r>
            <a:br>
              <a:rPr lang="da-DK" altLang="da-DK" sz="1400" dirty="0"/>
            </a:br>
            <a:endParaRPr lang="da-DK" altLang="da-DK" sz="1400" dirty="0"/>
          </a:p>
          <a:p>
            <a:pPr eaLnBrk="1" hangingPunct="1">
              <a:spcBef>
                <a:spcPct val="0"/>
              </a:spcBef>
              <a:buClrTx/>
            </a:pPr>
            <a:r>
              <a:rPr lang="da-DK" altLang="da-DK" sz="1400" dirty="0"/>
              <a:t>Sammenhængen mellem økonomisk indkomst, aktieafkast og totalindkomst under ideelle markedsforhold og under </a:t>
            </a:r>
            <a:r>
              <a:rPr lang="da-DK" altLang="da-DK" sz="1400" dirty="0" err="1"/>
              <a:t>imperfekte</a:t>
            </a:r>
            <a:r>
              <a:rPr lang="da-DK" altLang="da-DK" sz="1400" dirty="0"/>
              <a:t> og </a:t>
            </a:r>
            <a:r>
              <a:rPr lang="da-DK" altLang="da-DK" sz="1400" dirty="0" err="1"/>
              <a:t>inkomplette</a:t>
            </a:r>
            <a:r>
              <a:rPr lang="da-DK" altLang="da-DK" sz="1400" dirty="0"/>
              <a:t> forhold</a:t>
            </a:r>
            <a:br>
              <a:rPr lang="da-DK" altLang="da-DK" sz="1400" dirty="0"/>
            </a:br>
            <a:endParaRPr lang="da-DK" altLang="da-DK" sz="1400" dirty="0"/>
          </a:p>
          <a:p>
            <a:pPr eaLnBrk="1" hangingPunct="1">
              <a:spcBef>
                <a:spcPct val="0"/>
              </a:spcBef>
              <a:buClrTx/>
            </a:pPr>
            <a:r>
              <a:rPr lang="da-DK" altLang="da-DK" sz="1400" dirty="0"/>
              <a:t>Sammenhængen mellem egenkapitals bogførte værdi og markedsværdi (aktiekurs) på aktiemarkedet under ideelle markedsforhold og under </a:t>
            </a:r>
            <a:r>
              <a:rPr lang="da-DK" altLang="da-DK" sz="1400" dirty="0" err="1"/>
              <a:t>imperfekte</a:t>
            </a:r>
            <a:r>
              <a:rPr lang="da-DK" altLang="da-DK" sz="1400" dirty="0"/>
              <a:t> og </a:t>
            </a:r>
            <a:r>
              <a:rPr lang="da-DK" altLang="da-DK" sz="1400" dirty="0" err="1"/>
              <a:t>inkomplette</a:t>
            </a:r>
            <a:r>
              <a:rPr lang="da-DK" altLang="da-DK" sz="1400" dirty="0"/>
              <a:t> forhold</a:t>
            </a:r>
            <a:br>
              <a:rPr lang="da-DK" altLang="da-DK" sz="1400" dirty="0"/>
            </a:br>
            <a:endParaRPr lang="da-DK" altLang="da-DK" sz="1400" dirty="0"/>
          </a:p>
          <a:p>
            <a:pPr eaLnBrk="1" hangingPunct="1">
              <a:spcBef>
                <a:spcPct val="0"/>
              </a:spcBef>
              <a:buClrTx/>
            </a:pPr>
            <a:r>
              <a:rPr lang="da-DK" altLang="da-DK" sz="1400" dirty="0"/>
              <a:t>Markedseffektivitet som en lige så central problemstilling for dagsværdiregnskabet, som </a:t>
            </a:r>
            <a:r>
              <a:rPr lang="da-DK" altLang="da-DK" sz="1400" dirty="0" err="1"/>
              <a:t>matchingprincippet</a:t>
            </a:r>
            <a:r>
              <a:rPr lang="da-DK" altLang="da-DK" sz="1400" dirty="0"/>
              <a:t> er for kostprisregnskabet</a:t>
            </a:r>
            <a:br>
              <a:rPr lang="da-DK" altLang="da-DK" sz="1400" dirty="0"/>
            </a:br>
            <a:endParaRPr lang="da-DK" altLang="da-DK" sz="1400" dirty="0"/>
          </a:p>
          <a:p>
            <a:pPr eaLnBrk="1" hangingPunct="1">
              <a:spcBef>
                <a:spcPct val="0"/>
              </a:spcBef>
              <a:buClrTx/>
            </a:pPr>
            <a:r>
              <a:rPr lang="da-DK" altLang="da-DK" sz="1400" dirty="0"/>
              <a:t>Dagsværdi- og kostprisregnskabers nytteværdi for investorer, hvis informationsbehov baseres på et informations- og målingsperspektiv</a:t>
            </a:r>
          </a:p>
        </p:txBody>
      </p:sp>
      <p:sp>
        <p:nvSpPr>
          <p:cNvPr id="3" name="Text Placeholder 2"/>
          <p:cNvSpPr>
            <a:spLocks noGrp="1"/>
          </p:cNvSpPr>
          <p:nvPr>
            <p:ph type="body" sz="quarter" idx="11"/>
          </p:nvPr>
        </p:nvSpPr>
        <p:spPr/>
        <p:txBody>
          <a:bodyPr/>
          <a:lstStyle/>
          <a:p>
            <a:endParaRPr lang="da-DK"/>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935"/>
    </mc:Choice>
    <mc:Fallback xmlns="">
      <p:transition spd="slow" advTm="44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Fra præstations- til formueorienteret regnskab</a:t>
            </a:r>
            <a:endParaRPr lang="da-DK" dirty="0"/>
          </a:p>
        </p:txBody>
      </p:sp>
      <p:sp>
        <p:nvSpPr>
          <p:cNvPr id="6" name="Content Placeholder 5"/>
          <p:cNvSpPr>
            <a:spLocks noGrp="1"/>
          </p:cNvSpPr>
          <p:nvPr>
            <p:ph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marL="0" indent="0" eaLnBrk="1" hangingPunct="1">
              <a:buNone/>
            </a:pPr>
            <a:r>
              <a:rPr lang="da-DK" altLang="da-DK" dirty="0"/>
              <a:t>Den formueorienterede regnskabsteori står i kontrast til det forrige kapitels gennemgang af den præstationsorienterede, da disse to teorier som nævnt er forskellige. </a:t>
            </a:r>
          </a:p>
          <a:p>
            <a:pPr marL="0" indent="0" eaLnBrk="1" hangingPunct="1">
              <a:buNone/>
            </a:pPr>
            <a:endParaRPr lang="da-DK" altLang="da-DK" dirty="0"/>
          </a:p>
          <a:p>
            <a:pPr marL="0" indent="0" eaLnBrk="1" hangingPunct="1">
              <a:buNone/>
            </a:pPr>
            <a:r>
              <a:rPr lang="da-DK" altLang="da-DK" dirty="0"/>
              <a:t>Den formueorienterede teori beskriver som tidligere nævnt den samme virkelighed som den præstationsorienterede, men ser virksomheden med andre øjne og dermed forskelligt fra den præstationsorienterede.</a:t>
            </a:r>
          </a:p>
          <a:p>
            <a:pPr marL="0" indent="0" eaLnBrk="1" hangingPunct="1">
              <a:buNone/>
            </a:pPr>
            <a:endParaRPr lang="da-DK" altLang="da-DK" dirty="0"/>
          </a:p>
          <a:p>
            <a:pPr marL="0" indent="0" eaLnBrk="1" hangingPunct="1">
              <a:buNone/>
            </a:pPr>
            <a:r>
              <a:rPr lang="da-DK" altLang="da-DK" dirty="0"/>
              <a:t>Ifølge den formueorienterede regnskabsteori er essensen af en virksomhed som regnskabsentitet (</a:t>
            </a:r>
            <a:r>
              <a:rPr lang="da-DK" altLang="da-DK" dirty="0" err="1"/>
              <a:t>reporting</a:t>
            </a:r>
            <a:r>
              <a:rPr lang="da-DK" altLang="da-DK" dirty="0"/>
              <a:t> </a:t>
            </a:r>
            <a:r>
              <a:rPr lang="da-DK" altLang="da-DK" dirty="0" err="1"/>
              <a:t>entity</a:t>
            </a:r>
            <a:r>
              <a:rPr lang="da-DK" altLang="da-DK" dirty="0"/>
              <a:t>): </a:t>
            </a:r>
          </a:p>
          <a:p>
            <a:pPr lvl="1"/>
            <a:r>
              <a:rPr lang="da-DK" altLang="da-DK" dirty="0"/>
              <a:t>økonomiske ressourcer, fordringer i disse ressourcer samt transaktioner og begivenheder, der ændrer dem. 	</a:t>
            </a:r>
          </a:p>
          <a:p>
            <a:pPr marL="0" indent="0" eaLnBrk="1" hangingPunct="1">
              <a:buNone/>
            </a:pPr>
            <a:endParaRPr lang="da-DK" altLang="da-DK" dirty="0"/>
          </a:p>
          <a:p>
            <a:pPr marL="0" indent="0" eaLnBrk="1" hangingPunct="1">
              <a:buNone/>
            </a:pPr>
            <a:r>
              <a:rPr lang="da-DK" altLang="da-DK" i="1" dirty="0"/>
              <a:t>I det følgende anvendes betegnelsen “virksomhed” og “entitet” synonymt.</a:t>
            </a:r>
          </a:p>
          <a:p>
            <a:pPr marL="0" indent="0" eaLnBrk="1" hangingPunct="1">
              <a:buNone/>
            </a:pPr>
            <a:endParaRPr lang="da-DK" dirty="0"/>
          </a:p>
        </p:txBody>
      </p:sp>
      <p:sp>
        <p:nvSpPr>
          <p:cNvPr id="7" name="Text Placeholder 6"/>
          <p:cNvSpPr>
            <a:spLocks noGrp="1"/>
          </p:cNvSpPr>
          <p:nvPr>
            <p:ph type="body" sz="quarter" idx="11"/>
          </p:nvPr>
        </p:nvSpPr>
        <p:spPr/>
        <p:txBody>
          <a:bodyPr/>
          <a:lstStyle/>
          <a:p>
            <a:endParaRPr lang="da-DK"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56206873"/>
      </p:ext>
    </p:extLst>
  </p:cSld>
  <p:clrMapOvr>
    <a:masterClrMapping/>
  </p:clrMapOvr>
  <mc:AlternateContent xmlns:mc="http://schemas.openxmlformats.org/markup-compatibility/2006" xmlns:p14="http://schemas.microsoft.com/office/powerpoint/2010/main">
    <mc:Choice Requires="p14">
      <p:transition spd="slow" p14:dur="2000" advTm="52085"/>
    </mc:Choice>
    <mc:Fallback xmlns="">
      <p:transition spd="slow" advTm="52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ktangel 3"/>
          <p:cNvSpPr>
            <a:spLocks noChangeArrowheads="1"/>
          </p:cNvSpPr>
          <p:nvPr/>
        </p:nvSpPr>
        <p:spPr bwMode="auto">
          <a:xfrm>
            <a:off x="971550" y="119063"/>
            <a:ext cx="81724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15000"/>
              </a:lnSpc>
              <a:spcBef>
                <a:spcPts val="600"/>
              </a:spcBef>
              <a:spcAft>
                <a:spcPts val="600"/>
              </a:spcAft>
              <a:buClrTx/>
              <a:buFontTx/>
              <a:buNone/>
            </a:pPr>
            <a:endParaRPr lang="da-DK" altLang="da-DK" sz="1800">
              <a:latin typeface="Times New Roman" panose="02020603050405020304" pitchFamily="18" charset="0"/>
              <a:cs typeface="Times New Roman" panose="02020603050405020304" pitchFamily="18" charset="0"/>
            </a:endParaRPr>
          </a:p>
          <a:p>
            <a:pPr>
              <a:lnSpc>
                <a:spcPct val="115000"/>
              </a:lnSpc>
              <a:spcBef>
                <a:spcPts val="600"/>
              </a:spcBef>
              <a:spcAft>
                <a:spcPts val="600"/>
              </a:spcAft>
              <a:buClrTx/>
              <a:buFontTx/>
              <a:buNone/>
            </a:pPr>
            <a:endParaRPr lang="da-DK" altLang="da-DK" sz="1800">
              <a:latin typeface="Times New Roman" panose="02020603050405020304" pitchFamily="18" charset="0"/>
              <a:cs typeface="Times New Roman" panose="02020603050405020304" pitchFamily="18" charset="0"/>
            </a:endParaRPr>
          </a:p>
        </p:txBody>
      </p:sp>
      <p:sp>
        <p:nvSpPr>
          <p:cNvPr id="5" name="Title 4"/>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Fra præstations- til formueorienteret regnskab</a:t>
            </a:r>
            <a:endParaRPr lang="da-DK" dirty="0"/>
          </a:p>
        </p:txBody>
      </p:sp>
      <p:sp>
        <p:nvSpPr>
          <p:cNvPr id="6" name="Content Placeholder 5"/>
          <p:cNvSpPr>
            <a:spLocks noGrp="1"/>
          </p:cNvSpPr>
          <p:nvPr>
            <p:ph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marL="0" indent="0" eaLnBrk="1" hangingPunct="1">
              <a:buNone/>
            </a:pPr>
            <a:r>
              <a:rPr lang="da-DK" altLang="da-DK" dirty="0"/>
              <a:t>Pointen med den formueorienterede teori er derfor, at en virksomhed skal være et billede af alle de fremtidige nettofordele (”fordele og fordringer i disse fordele” eller ”aktiver og forpligtelser”). </a:t>
            </a:r>
          </a:p>
          <a:p>
            <a:pPr marL="0" indent="0" eaLnBrk="1" hangingPunct="1">
              <a:buNone/>
            </a:pPr>
            <a:endParaRPr lang="da-DK" altLang="da-DK" dirty="0"/>
          </a:p>
          <a:p>
            <a:pPr marL="0" indent="0" eaLnBrk="1" hangingPunct="1">
              <a:buNone/>
            </a:pPr>
            <a:r>
              <a:rPr lang="da-DK" altLang="da-DK" dirty="0"/>
              <a:t>Dette står i stærk kontrast til den præstationsorienterede teori, som ikke kiggede fremad, men udelukkende beskrev en virksomhed som en transformator af input, hvormed virksomheden skulle beskrives ud fra, hvordan den historisk havde købt billigt og solgt dyrt, forhåbentlig.</a:t>
            </a:r>
          </a:p>
          <a:p>
            <a:pPr marL="0" indent="0" eaLnBrk="1" hangingPunct="1">
              <a:buNone/>
            </a:pPr>
            <a:endParaRPr lang="da-DK" altLang="da-DK" dirty="0"/>
          </a:p>
          <a:p>
            <a:pPr marL="0" indent="0" eaLnBrk="1" hangingPunct="1">
              <a:buNone/>
            </a:pPr>
            <a:r>
              <a:rPr lang="da-DK" altLang="da-DK" dirty="0"/>
              <a:t>Virksomhedens evne til at skabe vækst i den andel af de økonomiske ressourcer, som tilfører ejerne økonomiske fordele, udgør det centrale resultatbegreb i den formueorienterede regnskabsteori</a:t>
            </a:r>
          </a:p>
          <a:p>
            <a:pPr marL="0" indent="0" eaLnBrk="1" hangingPunct="1">
              <a:buNone/>
            </a:pPr>
            <a:endParaRPr lang="da-DK" altLang="da-DK" dirty="0"/>
          </a:p>
          <a:p>
            <a:pPr marL="0" indent="0" eaLnBrk="1" hangingPunct="1">
              <a:buNone/>
            </a:pPr>
            <a:endParaRPr lang="da-DK" altLang="da-DK" dirty="0"/>
          </a:p>
          <a:p>
            <a:pPr marL="0" indent="0" eaLnBrk="1" hangingPunct="1">
              <a:buNone/>
            </a:pPr>
            <a:endParaRPr lang="da-DK" altLang="da-DK" dirty="0"/>
          </a:p>
          <a:p>
            <a:pPr marL="0" indent="0" eaLnBrk="1" hangingPunct="1">
              <a:buNone/>
            </a:pPr>
            <a:endParaRPr lang="da-DK" altLang="da-DK" dirty="0"/>
          </a:p>
          <a:p>
            <a:pPr marL="0" indent="0" eaLnBrk="1" hangingPunct="1">
              <a:buNone/>
            </a:pPr>
            <a:endParaRPr lang="da-DK" dirty="0"/>
          </a:p>
        </p:txBody>
      </p:sp>
      <p:sp>
        <p:nvSpPr>
          <p:cNvPr id="7" name="Text Placeholder 6"/>
          <p:cNvSpPr>
            <a:spLocks noGrp="1"/>
          </p:cNvSpPr>
          <p:nvPr>
            <p:ph type="body" sz="quarter" idx="11"/>
          </p:nvPr>
        </p:nvSpPr>
        <p:spPr/>
        <p:txBody>
          <a:bodyPr/>
          <a:lstStyle/>
          <a:p>
            <a:endParaRPr lang="da-DK"/>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93194331"/>
      </p:ext>
    </p:extLst>
  </p:cSld>
  <p:clrMapOvr>
    <a:masterClrMapping/>
  </p:clrMapOvr>
  <mc:AlternateContent xmlns:mc="http://schemas.openxmlformats.org/markup-compatibility/2006" xmlns:p14="http://schemas.microsoft.com/office/powerpoint/2010/main">
    <mc:Choice Requires="p14">
      <p:transition spd="slow" p14:dur="2000" advTm="70828"/>
    </mc:Choice>
    <mc:Fallback xmlns="">
      <p:transition spd="slow" advTm="70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Formueorienteret regnskabsteori</a:t>
            </a:r>
            <a:endParaRPr lang="da-DK" dirty="0"/>
          </a:p>
        </p:txBody>
      </p:sp>
      <p:sp>
        <p:nvSpPr>
          <p:cNvPr id="26" name="Text Box 7"/>
          <p:cNvSpPr txBox="1">
            <a:spLocks noChangeArrowheads="1"/>
          </p:cNvSpPr>
          <p:nvPr/>
        </p:nvSpPr>
        <p:spPr bwMode="auto">
          <a:xfrm>
            <a:off x="5651872" y="2492375"/>
            <a:ext cx="4176712" cy="1354217"/>
          </a:xfrm>
          <a:prstGeom prst="rect">
            <a:avLst/>
          </a:prstGeom>
          <a:noFill/>
          <a:ln w="9525">
            <a:noFill/>
            <a:miter lim="800000"/>
            <a:headEnd/>
            <a:tailEnd/>
          </a:ln>
        </p:spPr>
        <p:txBody>
          <a:bodyPr>
            <a:spAutoFit/>
          </a:bodyPr>
          <a:lstStyle/>
          <a:p>
            <a:pPr>
              <a:spcBef>
                <a:spcPct val="50000"/>
              </a:spcBef>
            </a:pPr>
            <a:r>
              <a:rPr lang="da-DK" sz="2000" b="1" dirty="0">
                <a:latin typeface="Verdana" panose="020B0604030504040204" pitchFamily="34" charset="0"/>
                <a:ea typeface="Verdana" panose="020B0604030504040204" pitchFamily="34" charset="0"/>
                <a:cs typeface="Verdana" panose="020B0604030504040204" pitchFamily="34" charset="0"/>
              </a:rPr>
              <a:t>Formueorienterede regnskabsteori:</a:t>
            </a:r>
          </a:p>
          <a:p>
            <a:pPr>
              <a:spcBef>
                <a:spcPct val="50000"/>
              </a:spcBef>
            </a:pPr>
            <a:r>
              <a:rPr lang="da-DK" sz="1400" dirty="0">
                <a:latin typeface="Verdana" panose="020B0604030504040204" pitchFamily="34" charset="0"/>
                <a:ea typeface="Verdana" panose="020B0604030504040204" pitchFamily="34" charset="0"/>
                <a:cs typeface="Verdana" panose="020B0604030504040204" pitchFamily="34" charset="0"/>
              </a:rPr>
              <a:t>Aktiver – forpligtelser = </a:t>
            </a:r>
            <a:r>
              <a:rPr lang="da-DK" sz="1400" dirty="0" err="1">
                <a:latin typeface="Verdana" panose="020B0604030504040204" pitchFamily="34" charset="0"/>
                <a:ea typeface="Verdana" panose="020B0604030504040204" pitchFamily="34" charset="0"/>
                <a:cs typeface="Verdana" panose="020B0604030504040204" pitchFamily="34" charset="0"/>
              </a:rPr>
              <a:t>EK</a:t>
            </a:r>
            <a:endParaRPr lang="da-DK" sz="1400" dirty="0">
              <a:latin typeface="Verdana" panose="020B0604030504040204" pitchFamily="34" charset="0"/>
              <a:ea typeface="Verdana" panose="020B0604030504040204" pitchFamily="34" charset="0"/>
              <a:cs typeface="Verdana" panose="020B0604030504040204" pitchFamily="34" charset="0"/>
            </a:endParaRPr>
          </a:p>
          <a:p>
            <a:pPr>
              <a:spcBef>
                <a:spcPct val="50000"/>
              </a:spcBef>
            </a:pPr>
            <a:r>
              <a:rPr lang="da-DK" sz="1400" dirty="0" err="1">
                <a:latin typeface="Verdana" panose="020B0604030504040204" pitchFamily="34" charset="0"/>
                <a:ea typeface="Verdana" panose="020B0604030504040204" pitchFamily="34" charset="0"/>
                <a:cs typeface="Verdana" panose="020B0604030504040204" pitchFamily="34" charset="0"/>
              </a:rPr>
              <a:t>EK</a:t>
            </a:r>
            <a:r>
              <a:rPr lang="da-DK" sz="1400" dirty="0">
                <a:latin typeface="Verdana" panose="020B0604030504040204" pitchFamily="34" charset="0"/>
                <a:ea typeface="Verdana" panose="020B0604030504040204" pitchFamily="34" charset="0"/>
                <a:cs typeface="Verdana" panose="020B0604030504040204" pitchFamily="34" charset="0"/>
              </a:rPr>
              <a:t> ultimo – </a:t>
            </a:r>
            <a:r>
              <a:rPr lang="da-DK" sz="1400" dirty="0" err="1">
                <a:latin typeface="Verdana" panose="020B0604030504040204" pitchFamily="34" charset="0"/>
                <a:ea typeface="Verdana" panose="020B0604030504040204" pitchFamily="34" charset="0"/>
                <a:cs typeface="Verdana" panose="020B0604030504040204" pitchFamily="34" charset="0"/>
              </a:rPr>
              <a:t>EK</a:t>
            </a:r>
            <a:r>
              <a:rPr lang="da-DK" sz="1400" dirty="0">
                <a:latin typeface="Verdana" panose="020B0604030504040204" pitchFamily="34" charset="0"/>
                <a:ea typeface="Verdana" panose="020B0604030504040204" pitchFamily="34" charset="0"/>
                <a:cs typeface="Verdana" panose="020B0604030504040204" pitchFamily="34" charset="0"/>
              </a:rPr>
              <a:t> primo = Overskud </a:t>
            </a:r>
          </a:p>
        </p:txBody>
      </p:sp>
      <p:sp>
        <p:nvSpPr>
          <p:cNvPr id="27" name="Rectangle 4"/>
          <p:cNvSpPr>
            <a:spLocks noChangeArrowheads="1"/>
          </p:cNvSpPr>
          <p:nvPr/>
        </p:nvSpPr>
        <p:spPr bwMode="auto">
          <a:xfrm>
            <a:off x="1702668" y="3122613"/>
            <a:ext cx="169862" cy="92075"/>
          </a:xfrm>
          <a:prstGeom prst="rect">
            <a:avLst/>
          </a:prstGeom>
          <a:noFill/>
          <a:ln w="25400">
            <a:noFill/>
            <a:miter lim="800000"/>
            <a:headEnd/>
            <a:tailEnd/>
          </a:ln>
        </p:spPr>
        <p:txBody>
          <a:bodyPr wrap="none" anchor="ctr"/>
          <a:lstStyle/>
          <a:p>
            <a:endParaRPr lang="da-DK" sz="2000">
              <a:latin typeface="Verdana" panose="020B0604030504040204" pitchFamily="34" charset="0"/>
              <a:ea typeface="Verdana" panose="020B0604030504040204" pitchFamily="34" charset="0"/>
              <a:cs typeface="Verdana" panose="020B0604030504040204" pitchFamily="34" charset="0"/>
            </a:endParaRPr>
          </a:p>
        </p:txBody>
      </p:sp>
      <p:sp>
        <p:nvSpPr>
          <p:cNvPr id="28" name="Rectangle 5"/>
          <p:cNvSpPr>
            <a:spLocks noChangeArrowheads="1"/>
          </p:cNvSpPr>
          <p:nvPr/>
        </p:nvSpPr>
        <p:spPr bwMode="auto">
          <a:xfrm>
            <a:off x="1990005" y="4195763"/>
            <a:ext cx="169863" cy="92075"/>
          </a:xfrm>
          <a:prstGeom prst="rect">
            <a:avLst/>
          </a:prstGeom>
          <a:noFill/>
          <a:ln w="25400">
            <a:noFill/>
            <a:miter lim="800000"/>
            <a:headEnd/>
            <a:tailEnd/>
          </a:ln>
        </p:spPr>
        <p:txBody>
          <a:bodyPr wrap="none" anchor="ctr"/>
          <a:lstStyle/>
          <a:p>
            <a:endParaRPr lang="da-DK" sz="2000">
              <a:latin typeface="Verdana" panose="020B0604030504040204" pitchFamily="34" charset="0"/>
              <a:ea typeface="Verdana" panose="020B0604030504040204" pitchFamily="34" charset="0"/>
              <a:cs typeface="Verdana" panose="020B0604030504040204" pitchFamily="34" charset="0"/>
            </a:endParaRPr>
          </a:p>
        </p:txBody>
      </p:sp>
      <p:sp>
        <p:nvSpPr>
          <p:cNvPr id="29" name="Text Box 6"/>
          <p:cNvSpPr txBox="1">
            <a:spLocks noChangeArrowheads="1"/>
          </p:cNvSpPr>
          <p:nvPr/>
        </p:nvSpPr>
        <p:spPr bwMode="auto">
          <a:xfrm>
            <a:off x="1691555" y="2500313"/>
            <a:ext cx="4392613" cy="1031051"/>
          </a:xfrm>
          <a:prstGeom prst="rect">
            <a:avLst/>
          </a:prstGeom>
          <a:noFill/>
          <a:ln w="9525">
            <a:noFill/>
            <a:miter lim="800000"/>
            <a:headEnd/>
            <a:tailEnd/>
          </a:ln>
        </p:spPr>
        <p:txBody>
          <a:bodyPr>
            <a:spAutoFit/>
          </a:bodyPr>
          <a:lstStyle/>
          <a:p>
            <a:pPr>
              <a:spcBef>
                <a:spcPct val="50000"/>
              </a:spcBef>
            </a:pPr>
            <a:r>
              <a:rPr lang="da-DK" sz="2000" b="1" dirty="0">
                <a:latin typeface="Verdana" panose="020B0604030504040204" pitchFamily="34" charset="0"/>
                <a:ea typeface="Verdana" panose="020B0604030504040204" pitchFamily="34" charset="0"/>
                <a:cs typeface="Verdana" panose="020B0604030504040204" pitchFamily="34" charset="0"/>
              </a:rPr>
              <a:t>Præstationsorienteret regnskabsteori:</a:t>
            </a:r>
          </a:p>
          <a:p>
            <a:pPr>
              <a:spcBef>
                <a:spcPct val="50000"/>
              </a:spcBef>
            </a:pPr>
            <a:r>
              <a:rPr lang="da-DK" sz="1400" dirty="0">
                <a:latin typeface="Verdana" panose="020B0604030504040204" pitchFamily="34" charset="0"/>
                <a:ea typeface="Verdana" panose="020B0604030504040204" pitchFamily="34" charset="0"/>
                <a:cs typeface="Verdana" panose="020B0604030504040204" pitchFamily="34" charset="0"/>
              </a:rPr>
              <a:t>Indtægter – omkostninger = overskud</a:t>
            </a:r>
          </a:p>
        </p:txBody>
      </p:sp>
      <p:sp>
        <p:nvSpPr>
          <p:cNvPr id="30" name="Text Box 9"/>
          <p:cNvSpPr txBox="1">
            <a:spLocks noChangeArrowheads="1"/>
          </p:cNvSpPr>
          <p:nvPr/>
        </p:nvSpPr>
        <p:spPr bwMode="auto">
          <a:xfrm>
            <a:off x="1702668" y="4814303"/>
            <a:ext cx="3553014" cy="307777"/>
          </a:xfrm>
          <a:prstGeom prst="rect">
            <a:avLst/>
          </a:prstGeom>
          <a:noFill/>
          <a:ln w="9525">
            <a:noFill/>
            <a:miter lim="800000"/>
            <a:headEnd/>
            <a:tailEnd/>
          </a:ln>
        </p:spPr>
        <p:txBody>
          <a:bodyPr wrap="square">
            <a:spAutoFit/>
          </a:bodyPr>
          <a:lstStyle/>
          <a:p>
            <a:pPr>
              <a:spcBef>
                <a:spcPct val="50000"/>
              </a:spcBef>
            </a:pPr>
            <a:r>
              <a:rPr lang="da-DK" sz="1400" dirty="0">
                <a:latin typeface="Verdana" panose="020B0604030504040204" pitchFamily="34" charset="0"/>
                <a:ea typeface="Verdana" panose="020B0604030504040204" pitchFamily="34" charset="0"/>
                <a:cs typeface="Verdana" panose="020B0604030504040204" pitchFamily="34" charset="0"/>
              </a:rPr>
              <a:t>Resultatopgørelsen er primær</a:t>
            </a:r>
          </a:p>
        </p:txBody>
      </p:sp>
      <p:sp>
        <p:nvSpPr>
          <p:cNvPr id="31" name="Text Box 10"/>
          <p:cNvSpPr txBox="1">
            <a:spLocks noChangeArrowheads="1"/>
          </p:cNvSpPr>
          <p:nvPr/>
        </p:nvSpPr>
        <p:spPr bwMode="auto">
          <a:xfrm>
            <a:off x="5730740" y="4810798"/>
            <a:ext cx="3958875" cy="307777"/>
          </a:xfrm>
          <a:prstGeom prst="rect">
            <a:avLst/>
          </a:prstGeom>
          <a:noFill/>
          <a:ln w="9525">
            <a:noFill/>
            <a:miter lim="800000"/>
            <a:headEnd/>
            <a:tailEnd/>
          </a:ln>
        </p:spPr>
        <p:txBody>
          <a:bodyPr wrap="square">
            <a:spAutoFit/>
          </a:bodyPr>
          <a:lstStyle/>
          <a:p>
            <a:pPr>
              <a:spcBef>
                <a:spcPct val="50000"/>
              </a:spcBef>
            </a:pPr>
            <a:r>
              <a:rPr lang="da-DK" sz="1400" dirty="0">
                <a:latin typeface="Verdana" panose="020B0604030504040204" pitchFamily="34" charset="0"/>
                <a:ea typeface="Verdana" panose="020B0604030504040204" pitchFamily="34" charset="0"/>
                <a:cs typeface="Verdana" panose="020B0604030504040204" pitchFamily="34" charset="0"/>
              </a:rPr>
              <a:t>Balancen er primær</a:t>
            </a:r>
          </a:p>
        </p:txBody>
      </p:sp>
      <p:sp>
        <p:nvSpPr>
          <p:cNvPr id="32" name="Freeform 31"/>
          <p:cNvSpPr/>
          <p:nvPr/>
        </p:nvSpPr>
        <p:spPr>
          <a:xfrm>
            <a:off x="2449318" y="1919330"/>
            <a:ext cx="4870765" cy="633747"/>
          </a:xfrm>
          <a:custGeom>
            <a:avLst/>
            <a:gdLst>
              <a:gd name="connsiteX0" fmla="*/ 0 w 4870765"/>
              <a:gd name="connsiteY0" fmla="*/ 624694 h 633747"/>
              <a:gd name="connsiteX1" fmla="*/ 2607398 w 4870765"/>
              <a:gd name="connsiteY1" fmla="*/ 5 h 633747"/>
              <a:gd name="connsiteX2" fmla="*/ 4870765 w 4870765"/>
              <a:gd name="connsiteY2" fmla="*/ 633747 h 633747"/>
              <a:gd name="connsiteX3" fmla="*/ 4870765 w 4870765"/>
              <a:gd name="connsiteY3" fmla="*/ 633747 h 633747"/>
              <a:gd name="connsiteX4" fmla="*/ 4771176 w 4870765"/>
              <a:gd name="connsiteY4" fmla="*/ 597533 h 633747"/>
              <a:gd name="connsiteX0" fmla="*/ 0 w 4870765"/>
              <a:gd name="connsiteY0" fmla="*/ 624694 h 633747"/>
              <a:gd name="connsiteX1" fmla="*/ 2607398 w 4870765"/>
              <a:gd name="connsiteY1" fmla="*/ 5 h 633747"/>
              <a:gd name="connsiteX2" fmla="*/ 4870765 w 4870765"/>
              <a:gd name="connsiteY2" fmla="*/ 633747 h 633747"/>
              <a:gd name="connsiteX3" fmla="*/ 4870765 w 4870765"/>
              <a:gd name="connsiteY3" fmla="*/ 633747 h 633747"/>
            </a:gdLst>
            <a:ahLst/>
            <a:cxnLst>
              <a:cxn ang="0">
                <a:pos x="connsiteX0" y="connsiteY0"/>
              </a:cxn>
              <a:cxn ang="0">
                <a:pos x="connsiteX1" y="connsiteY1"/>
              </a:cxn>
              <a:cxn ang="0">
                <a:pos x="connsiteX2" y="connsiteY2"/>
              </a:cxn>
              <a:cxn ang="0">
                <a:pos x="connsiteX3" y="connsiteY3"/>
              </a:cxn>
            </a:cxnLst>
            <a:rect l="l" t="t" r="r" b="b"/>
            <a:pathLst>
              <a:path w="4870765" h="633747">
                <a:moveTo>
                  <a:pt x="0" y="624694"/>
                </a:moveTo>
                <a:cubicBezTo>
                  <a:pt x="897802" y="311595"/>
                  <a:pt x="1795604" y="-1504"/>
                  <a:pt x="2607398" y="5"/>
                </a:cubicBezTo>
                <a:cubicBezTo>
                  <a:pt x="3419192" y="1514"/>
                  <a:pt x="4870765" y="633747"/>
                  <a:pt x="4870765" y="633747"/>
                </a:cubicBezTo>
                <a:lnTo>
                  <a:pt x="4870765" y="633747"/>
                </a:ln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57108623"/>
      </p:ext>
    </p:extLst>
  </p:cSld>
  <p:clrMapOvr>
    <a:masterClrMapping/>
  </p:clrMapOvr>
  <mc:AlternateContent xmlns:mc="http://schemas.openxmlformats.org/markup-compatibility/2006" xmlns:p14="http://schemas.microsoft.com/office/powerpoint/2010/main">
    <mc:Choice Requires="p14">
      <p:transition spd="slow" p14:dur="2000" advTm="190211"/>
    </mc:Choice>
    <mc:Fallback xmlns="">
      <p:transition spd="slow" advTm="190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endParaRPr lang="da-DK"/>
          </a:p>
        </p:txBody>
      </p:sp>
      <p:sp>
        <p:nvSpPr>
          <p:cNvPr id="7" name="Text Placeholder 6"/>
          <p:cNvSpPr>
            <a:spLocks noGrp="1"/>
          </p:cNvSpPr>
          <p:nvPr>
            <p:ph type="body" sz="quarter" idx="11"/>
          </p:nvPr>
        </p:nvSpPr>
        <p:spPr/>
        <p:txBody>
          <a:bodyPr/>
          <a:lstStyle/>
          <a:p>
            <a:endParaRPr lang="da-DK"/>
          </a:p>
        </p:txBody>
      </p:sp>
      <p:pic>
        <p:nvPicPr>
          <p:cNvPr id="9" name="Content Placeholder 8"/>
          <p:cNvPicPr>
            <a:picLocks noGrp="1" noChangeAspect="1"/>
          </p:cNvPicPr>
          <p:nvPr>
            <p:ph idx="1"/>
          </p:nvPr>
        </p:nvPicPr>
        <p:blipFill>
          <a:blip r:embed="rId4"/>
          <a:stretch>
            <a:fillRect/>
          </a:stretch>
        </p:blipFill>
        <p:spPr>
          <a:xfrm>
            <a:off x="2678112" y="2505075"/>
            <a:ext cx="5191125" cy="276225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60330109"/>
      </p:ext>
    </p:extLst>
  </p:cSld>
  <p:clrMapOvr>
    <a:masterClrMapping/>
  </p:clrMapOvr>
  <mc:AlternateContent xmlns:mc="http://schemas.openxmlformats.org/markup-compatibility/2006" xmlns:p14="http://schemas.microsoft.com/office/powerpoint/2010/main">
    <mc:Choice Requires="p14">
      <p:transition spd="slow" p14:dur="2000" advTm="32328"/>
    </mc:Choice>
    <mc:Fallback xmlns="">
      <p:transition spd="slow" advTm="32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4"/>
          <p:cNvSpPr txBox="1">
            <a:spLocks noChangeArrowheads="1"/>
          </p:cNvSpPr>
          <p:nvPr/>
        </p:nvSpPr>
        <p:spPr bwMode="auto">
          <a:xfrm>
            <a:off x="5003800" y="5167701"/>
            <a:ext cx="1296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None/>
            </a:pPr>
            <a:endParaRPr lang="da-DK" altLang="da-DK" sz="2400"/>
          </a:p>
        </p:txBody>
      </p:sp>
      <p:sp>
        <p:nvSpPr>
          <p:cNvPr id="18" name="Title 17"/>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Formueorienteret regnskabsteori</a:t>
            </a:r>
            <a:endParaRPr lang="da-DK" dirty="0"/>
          </a:p>
        </p:txBody>
      </p:sp>
      <p:pic>
        <p:nvPicPr>
          <p:cNvPr id="75782" name="Picture 6"/>
          <p:cNvPicPr>
            <a:picLocks noGrp="1" noChangeAspect="1" noChangeArrowheads="1"/>
          </p:cNvPicPr>
          <p:nvPr>
            <p:ph idx="1"/>
          </p:nvPr>
        </p:nvPicPr>
        <p:blipFill>
          <a:blip r:embed="rId5">
            <a:lum contrast="-18000"/>
            <a:extLst>
              <a:ext uri="{28A0092B-C50C-407E-A947-70E740481C1C}">
                <a14:useLocalDpi xmlns:a14="http://schemas.microsoft.com/office/drawing/2010/main" val="0"/>
              </a:ext>
            </a:extLst>
          </a:blip>
          <a:stretch>
            <a:fillRect/>
          </a:stretch>
        </p:blipFill>
        <p:spPr>
          <a:xfrm>
            <a:off x="3383199" y="5229653"/>
            <a:ext cx="3780952" cy="647619"/>
          </a:xfrm>
          <a:noFill/>
        </p:spPr>
      </p:pic>
      <p:sp>
        <p:nvSpPr>
          <p:cNvPr id="19" name="Text Placeholder 18"/>
          <p:cNvSpPr>
            <a:spLocks noGrp="1"/>
          </p:cNvSpPr>
          <p:nvPr>
            <p:ph type="body" sz="quarter" idx="11"/>
          </p:nvPr>
        </p:nvSpPr>
        <p:spPr/>
        <p:txBody>
          <a:bodyPr/>
          <a:lstStyle/>
          <a:p>
            <a:endParaRPr lang="da-DK"/>
          </a:p>
        </p:txBody>
      </p:sp>
      <p:sp>
        <p:nvSpPr>
          <p:cNvPr id="26" name="Content Placeholder 3"/>
          <p:cNvSpPr txBox="1">
            <a:spLocks/>
          </p:cNvSpPr>
          <p:nvPr/>
        </p:nvSpPr>
        <p:spPr bwMode="auto">
          <a:xfrm>
            <a:off x="1403648" y="1676400"/>
            <a:ext cx="7740352"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0" indent="0" eaLnBrk="1" hangingPunct="1">
              <a:spcBef>
                <a:spcPct val="20000"/>
              </a:spcBef>
              <a:buClr>
                <a:schemeClr val="tx2"/>
              </a:buClr>
              <a:buNone/>
              <a:defRPr sz="1400">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Char char="•"/>
              <a:defRPr sz="1600">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Char char="•"/>
              <a:defRPr sz="1600">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Char char="•"/>
              <a:defRPr sz="1600">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Char char="•"/>
              <a:defRPr sz="1600">
                <a:latin typeface="Verdana" panose="020B0604030504040204" pitchFamily="34" charset="0"/>
                <a:ea typeface="Verdana" panose="020B0604030504040204" pitchFamily="34" charset="0"/>
                <a:cs typeface="Verdana" panose="020B0604030504040204" pitchFamily="34" charset="0"/>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r>
              <a:rPr lang="da-DK" altLang="da-DK" sz="1600" dirty="0"/>
              <a:t>Hvad er værdi?</a:t>
            </a:r>
          </a:p>
          <a:p>
            <a:pPr lvl="1"/>
            <a:r>
              <a:rPr lang="da-DK" altLang="da-DK" dirty="0"/>
              <a:t>Formuen er de forbrugsmuligheder, personen råder over</a:t>
            </a:r>
          </a:p>
          <a:p>
            <a:pPr lvl="1"/>
            <a:r>
              <a:rPr lang="da-DK" altLang="da-DK" dirty="0"/>
              <a:t>Værdien er de præferencer man har for goderne</a:t>
            </a:r>
          </a:p>
          <a:p>
            <a:pPr lvl="1"/>
            <a:r>
              <a:rPr lang="da-DK" altLang="da-DK" dirty="0"/>
              <a:t>I praksis måles værdien på baggrund af markedsværdien</a:t>
            </a:r>
          </a:p>
          <a:p>
            <a:pPr lvl="1"/>
            <a:endParaRPr lang="da-DK" altLang="da-DK" dirty="0"/>
          </a:p>
          <a:p>
            <a:r>
              <a:rPr lang="da-DK" altLang="da-DK" sz="1600" dirty="0" err="1"/>
              <a:t>Intertemporale</a:t>
            </a:r>
            <a:r>
              <a:rPr lang="da-DK" altLang="da-DK" sz="1600" dirty="0"/>
              <a:t> forbrugsvalg</a:t>
            </a:r>
          </a:p>
          <a:p>
            <a:pPr lvl="1"/>
            <a:r>
              <a:rPr lang="da-DK" altLang="da-DK" dirty="0"/>
              <a:t>Beløb til forbrug nu er mere værd end om et år = tidspræference</a:t>
            </a:r>
          </a:p>
          <a:p>
            <a:pPr lvl="1"/>
            <a:r>
              <a:rPr lang="da-DK" altLang="da-DK" dirty="0"/>
              <a:t>Tidspræferencen udtrykkes som rente</a:t>
            </a:r>
          </a:p>
          <a:p>
            <a:pPr lvl="1"/>
            <a:r>
              <a:rPr lang="da-DK" altLang="da-DK" dirty="0"/>
              <a:t>Hertil lægges risikopræmien så værdien i dag opgøres ved tilbagediskontering, hvor:</a:t>
            </a:r>
          </a:p>
          <a:p>
            <a:pPr lvl="1"/>
            <a:endParaRPr lang="da-DK" altLang="da-DK" dirty="0"/>
          </a:p>
          <a:p>
            <a:pPr lvl="1"/>
            <a:r>
              <a:rPr lang="da-DK" altLang="da-DK" dirty="0"/>
              <a:t>Diskonteringsfaktoren = tidspræferencerente + risikopræmien</a:t>
            </a:r>
          </a:p>
          <a:p>
            <a:pPr lvl="1"/>
            <a:endParaRPr lang="da-DK" altLang="da-DK"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108442"/>
      </p:ext>
    </p:extLst>
  </p:cSld>
  <p:clrMapOvr>
    <a:masterClrMapping/>
  </p:clrMapOvr>
  <mc:AlternateContent xmlns:mc="http://schemas.openxmlformats.org/markup-compatibility/2006" xmlns:p14="http://schemas.microsoft.com/office/powerpoint/2010/main">
    <mc:Choice Requires="p14">
      <p:transition spd="slow" p14:dur="2000" advTm="117060"/>
    </mc:Choice>
    <mc:Fallback xmlns="">
      <p:transition spd="slow" advTm="117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nodeType="clickEffect">
                                  <p:stCondLst>
                                    <p:cond delay="0"/>
                                  </p:stCondLst>
                                  <p:childTnLst>
                                    <p:set>
                                      <p:cBhvr>
                                        <p:cTn id="10" dur="1" fill="hold">
                                          <p:stCondLst>
                                            <p:cond delay="0"/>
                                          </p:stCondLst>
                                        </p:cTn>
                                        <p:tgtEl>
                                          <p:spTgt spid="75782"/>
                                        </p:tgtEl>
                                        <p:attrNameLst>
                                          <p:attrName>style.visibility</p:attrName>
                                        </p:attrNameLst>
                                      </p:cBhvr>
                                      <p:to>
                                        <p:strVal val="visible"/>
                                      </p:to>
                                    </p:set>
                                    <p:animEffect transition="in" filter="box(in)">
                                      <p:cBhvr>
                                        <p:cTn id="11" dur="500"/>
                                        <p:tgtEl>
                                          <p:spTgt spid="7578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a-DK" dirty="0"/>
              <a:t>Virksomheden som et ”væksthus for aktiver”</a:t>
            </a:r>
          </a:p>
        </p:txBody>
      </p:sp>
      <p:sp>
        <p:nvSpPr>
          <p:cNvPr id="26625" name="Pladsholder til indhold 1"/>
          <p:cNvSpPr>
            <a:spLocks noGrp="1" noChangeArrowheads="1"/>
          </p:cNvSpPr>
          <p:nvPr>
            <p:ph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marL="0" indent="0" eaLnBrk="1" hangingPunct="1">
              <a:buNone/>
            </a:pPr>
            <a:r>
              <a:rPr lang="da-DK" altLang="da-DK" sz="1400" dirty="0"/>
              <a:t>Da det pr. definition gælder, at nettoaktiver = egenkapital, kan totalindkomst også anskues fra aktivsiden som den værdistigning i nettoaktiver, der reelt bestemmer totalindkomstens størrelse og dermed tilvæksten i egenkapital:</a:t>
            </a:r>
          </a:p>
          <a:p>
            <a:pPr marL="0" indent="0" eaLnBrk="1" hangingPunct="1">
              <a:buNone/>
            </a:pPr>
            <a:endParaRPr lang="da-DK" altLang="da-DK" sz="1400" dirty="0"/>
          </a:p>
          <a:p>
            <a:pPr marL="0" indent="0" eaLnBrk="1" hangingPunct="1">
              <a:buNone/>
            </a:pPr>
            <a:r>
              <a:rPr lang="da-DK" altLang="da-DK" sz="1400" dirty="0"/>
              <a:t>I regnskabsregulering og -praksis defineres og indregnes totalindkomst i passivsiden som stigning i egenkapital.</a:t>
            </a:r>
          </a:p>
        </p:txBody>
      </p:sp>
      <p:sp>
        <p:nvSpPr>
          <p:cNvPr id="5" name="Text Placeholder 4"/>
          <p:cNvSpPr>
            <a:spLocks noGrp="1"/>
          </p:cNvSpPr>
          <p:nvPr>
            <p:ph type="body" sz="quarter" idx="11"/>
          </p:nvPr>
        </p:nvSpPr>
        <p:spPr/>
        <p:txBody>
          <a:bodyPr/>
          <a:lstStyle/>
          <a:p>
            <a:endParaRPr lang="da-DK" altLang="da-DK" dirty="0"/>
          </a:p>
        </p:txBody>
      </p:sp>
      <p:pic>
        <p:nvPicPr>
          <p:cNvPr id="7" name="Picture 6"/>
          <p:cNvPicPr>
            <a:picLocks noChangeAspect="1"/>
          </p:cNvPicPr>
          <p:nvPr/>
        </p:nvPicPr>
        <p:blipFill>
          <a:blip r:embed="rId4"/>
          <a:stretch>
            <a:fillRect/>
          </a:stretch>
        </p:blipFill>
        <p:spPr>
          <a:xfrm>
            <a:off x="3419872" y="3356992"/>
            <a:ext cx="3612052" cy="314555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64178829"/>
      </p:ext>
    </p:extLst>
  </p:cSld>
  <p:clrMapOvr>
    <a:masterClrMapping/>
  </p:clrMapOvr>
  <mc:AlternateContent xmlns:mc="http://schemas.openxmlformats.org/markup-compatibility/2006" xmlns:p14="http://schemas.microsoft.com/office/powerpoint/2010/main">
    <mc:Choice Requires="p14">
      <p:transition spd="slow" p14:dur="2000" advTm="77490"/>
    </mc:Choice>
    <mc:Fallback xmlns="">
      <p:transition spd="slow" advTm="77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Fra transaktions- til værdibaserede måleattributter</a:t>
            </a:r>
            <a:endParaRPr lang="da-DK" dirty="0"/>
          </a:p>
        </p:txBody>
      </p:sp>
      <p:sp>
        <p:nvSpPr>
          <p:cNvPr id="6" name="Content Placeholder 5"/>
          <p:cNvSpPr>
            <a:spLocks noGrp="1"/>
          </p:cNvSpPr>
          <p:nvPr>
            <p:ph idx="1"/>
          </p:nvPr>
        </p:nvSpPr>
        <p:spPr/>
        <p:txBody>
          <a:bodyPr/>
          <a:lstStyle/>
          <a:p>
            <a:pPr marL="0" indent="0" eaLnBrk="1" hangingPunct="1">
              <a:buNone/>
            </a:pPr>
            <a:r>
              <a:rPr lang="da-DK" altLang="da-DK" sz="1400" dirty="0"/>
              <a:t>En virksomheden køber en maskine til 1.000 kr. primo år 1, og som gennemgået tidligere vil virksomheden efter den </a:t>
            </a:r>
            <a:r>
              <a:rPr lang="da-DK" altLang="da-DK" sz="1400" b="1" dirty="0"/>
              <a:t>præstationsorienterede</a:t>
            </a:r>
            <a:r>
              <a:rPr lang="da-DK" altLang="da-DK" sz="1400" dirty="0"/>
              <a:t> </a:t>
            </a:r>
            <a:r>
              <a:rPr lang="da-DK" altLang="da-DK" sz="1400" b="1" dirty="0"/>
              <a:t>teori</a:t>
            </a:r>
            <a:r>
              <a:rPr lang="da-DK" altLang="da-DK" sz="1400" dirty="0"/>
              <a:t> skulle ”fordele” omkostningen hen over de kommende år, i takt med at maskinen ”transformeres” til salgbare varer. </a:t>
            </a:r>
          </a:p>
          <a:p>
            <a:pPr marL="0" indent="0" eaLnBrk="1" hangingPunct="1">
              <a:buNone/>
            </a:pPr>
            <a:endParaRPr lang="da-DK" altLang="da-DK" sz="1400" dirty="0"/>
          </a:p>
          <a:p>
            <a:pPr marL="0" indent="0" eaLnBrk="1" hangingPunct="1">
              <a:buNone/>
            </a:pPr>
            <a:r>
              <a:rPr lang="da-DK" altLang="da-DK" sz="1400" dirty="0"/>
              <a:t>Dette sker med afskrivninger, som løbende mindsker maskinens værdi. Beløbet i balancen vil derfor fremstå som en </a:t>
            </a:r>
            <a:r>
              <a:rPr lang="da-DK" altLang="da-DK" sz="1400" dirty="0" err="1"/>
              <a:t>residual</a:t>
            </a:r>
            <a:r>
              <a:rPr lang="da-DK" altLang="da-DK" sz="1400" dirty="0"/>
              <a:t> mellem historisk kostpris og de akkumulerede afskrivninger til dato.</a:t>
            </a:r>
          </a:p>
          <a:p>
            <a:pPr marL="0" indent="0" eaLnBrk="1" hangingPunct="1">
              <a:buNone/>
            </a:pPr>
            <a:endParaRPr lang="da-DK" altLang="da-DK" sz="1400" dirty="0"/>
          </a:p>
          <a:p>
            <a:pPr marL="0" indent="0" eaLnBrk="1" hangingPunct="1">
              <a:buNone/>
            </a:pPr>
            <a:r>
              <a:rPr lang="da-DK" altLang="da-DK" sz="1400" dirty="0"/>
              <a:t>Med eksemplet fra tidligere kan vi benytte systematiske levetidsbestemte afskrivninger på 200 kr. pr. år i maskinens femårige levetid, hvorved maskinens bogførte værdi ultimo år 1 vil være 800 kr. (1.000 </a:t>
            </a:r>
            <a:r>
              <a:rPr lang="da-DK" altLang="da-DK" sz="1400" dirty="0" err="1"/>
              <a:t>tkr</a:t>
            </a:r>
            <a:r>
              <a:rPr lang="da-DK" altLang="da-DK" sz="1400" dirty="0"/>
              <a:t>. – 200 </a:t>
            </a:r>
            <a:r>
              <a:rPr lang="da-DK" altLang="da-DK" sz="1400" dirty="0" err="1"/>
              <a:t>tkr</a:t>
            </a:r>
            <a:r>
              <a:rPr lang="da-DK" altLang="da-DK" sz="1400" dirty="0"/>
              <a:t>.)</a:t>
            </a:r>
          </a:p>
          <a:p>
            <a:pPr marL="0" indent="0" eaLnBrk="1" hangingPunct="1">
              <a:buNone/>
            </a:pPr>
            <a:endParaRPr lang="da-DK" altLang="da-DK" sz="1400" dirty="0"/>
          </a:p>
          <a:p>
            <a:pPr marL="0" indent="0" eaLnBrk="1" hangingPunct="1">
              <a:buNone/>
            </a:pPr>
            <a:r>
              <a:rPr lang="da-DK" altLang="da-DK" sz="1400" dirty="0"/>
              <a:t>Den bogførte “værdi” på 800 kr. er en </a:t>
            </a:r>
            <a:r>
              <a:rPr lang="da-DK" altLang="da-DK" sz="1400" b="1" u="sng" dirty="0"/>
              <a:t>syntaktisk måleattribut </a:t>
            </a:r>
            <a:r>
              <a:rPr lang="da-DK" altLang="da-DK" sz="1400" dirty="0"/>
              <a:t>uden reference til den virkelige værdi på balancedagen.</a:t>
            </a:r>
          </a:p>
          <a:p>
            <a:pPr marL="0" indent="0" eaLnBrk="1" hangingPunct="1">
              <a:buNone/>
            </a:pPr>
            <a:endParaRPr lang="da-DK" altLang="da-DK" sz="1400" dirty="0"/>
          </a:p>
          <a:p>
            <a:pPr marL="0" indent="0" eaLnBrk="1" hangingPunct="1">
              <a:buNone/>
            </a:pPr>
            <a:r>
              <a:rPr lang="da-DK" altLang="da-DK" sz="1400" dirty="0"/>
              <a:t>I den </a:t>
            </a:r>
            <a:r>
              <a:rPr lang="da-DK" altLang="da-DK" sz="1400" b="1" dirty="0"/>
              <a:t>formueorienterede teori </a:t>
            </a:r>
            <a:r>
              <a:rPr lang="da-DK" altLang="da-DK" sz="1400" dirty="0"/>
              <a:t>vil der ikke eksistere syntaktiske poster, da alle poster i balancen vil måles til den reelle værdi, som virksomheden kommer til at få fra disse fordringer, og ikke blot en parkering  af omkostninger, som vi ikke har haft endnu (som med eksemplet ovenfor  Skulle der stå ”ikke blot som en parkering”, ”ikke blot være en parkering” eller noget andet?</a:t>
            </a:r>
          </a:p>
          <a:p>
            <a:pPr>
              <a:spcBef>
                <a:spcPct val="0"/>
              </a:spcBef>
              <a:spcAft>
                <a:spcPts val="1000"/>
              </a:spcAft>
              <a:buClrTx/>
              <a:buFontTx/>
              <a:buNone/>
            </a:pPr>
            <a:endParaRPr lang="da-DK" altLang="da-DK" sz="1400" dirty="0"/>
          </a:p>
          <a:p>
            <a:pPr>
              <a:spcBef>
                <a:spcPct val="0"/>
              </a:spcBef>
              <a:spcAft>
                <a:spcPts val="1000"/>
              </a:spcAft>
              <a:buClrTx/>
              <a:buFontTx/>
              <a:buNone/>
            </a:pPr>
            <a:endParaRPr lang="da-DK" altLang="da-DK" sz="1400" dirty="0"/>
          </a:p>
          <a:p>
            <a:pPr>
              <a:spcBef>
                <a:spcPct val="0"/>
              </a:spcBef>
              <a:spcAft>
                <a:spcPts val="1000"/>
              </a:spcAft>
              <a:buClrTx/>
              <a:buFontTx/>
              <a:buNone/>
            </a:pPr>
            <a:r>
              <a:rPr lang="da-DK" altLang="da-DK" sz="1400" dirty="0"/>
              <a:t>	</a:t>
            </a:r>
          </a:p>
          <a:p>
            <a:endParaRPr lang="da-DK" sz="1400" dirty="0"/>
          </a:p>
        </p:txBody>
      </p:sp>
      <p:sp>
        <p:nvSpPr>
          <p:cNvPr id="7" name="Text Placeholder 6"/>
          <p:cNvSpPr>
            <a:spLocks noGrp="1"/>
          </p:cNvSpPr>
          <p:nvPr>
            <p:ph type="body" sz="quarter" idx="11"/>
          </p:nvPr>
        </p:nvSpPr>
        <p:spPr/>
        <p:txBody>
          <a:bodyPr/>
          <a:lstStyle/>
          <a:p>
            <a:endParaRPr lang="da-DK"/>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06645297"/>
      </p:ext>
    </p:extLst>
  </p:cSld>
  <p:clrMapOvr>
    <a:masterClrMapping/>
  </p:clrMapOvr>
  <mc:AlternateContent xmlns:mc="http://schemas.openxmlformats.org/markup-compatibility/2006" xmlns:p14="http://schemas.microsoft.com/office/powerpoint/2010/main">
    <mc:Choice Requires="p14">
      <p:transition spd="slow" p14:dur="2000" advTm="109356"/>
    </mc:Choice>
    <mc:Fallback xmlns="">
      <p:transition spd="slow" advTm="109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9.9"/>
</p:tagLst>
</file>

<file path=ppt/theme/theme1.xml><?xml version="1.0" encoding="utf-8"?>
<a:theme xmlns:a="http://schemas.openxmlformats.org/drawingml/2006/main" name="62469">
  <a:themeElements>
    <a:clrScheme name="">
      <a:dk1>
        <a:srgbClr val="000000"/>
      </a:dk1>
      <a:lt1>
        <a:srgbClr val="FFFFFF"/>
      </a:lt1>
      <a:dk2>
        <a:srgbClr val="000000"/>
      </a:dk2>
      <a:lt2>
        <a:srgbClr val="FFFFFF"/>
      </a:lt2>
      <a:accent1>
        <a:srgbClr val="EAEAEA"/>
      </a:accent1>
      <a:accent2>
        <a:srgbClr val="5F5F5F"/>
      </a:accent2>
      <a:accent3>
        <a:srgbClr val="FFFFFF"/>
      </a:accent3>
      <a:accent4>
        <a:srgbClr val="000000"/>
      </a:accent4>
      <a:accent5>
        <a:srgbClr val="F3F3F3"/>
      </a:accent5>
      <a:accent6>
        <a:srgbClr val="555555"/>
      </a:accent6>
      <a:hlink>
        <a:srgbClr val="CBCBCB"/>
      </a:hlink>
      <a:folHlink>
        <a:srgbClr val="FFFFFF"/>
      </a:folHlink>
    </a:clrScheme>
    <a:fontScheme name="6246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da-DK"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da-DK"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62469 1">
        <a:dk1>
          <a:srgbClr val="000000"/>
        </a:dk1>
        <a:lt1>
          <a:srgbClr val="FFCC66"/>
        </a:lt1>
        <a:dk2>
          <a:srgbClr val="996633"/>
        </a:dk2>
        <a:lt2>
          <a:srgbClr val="CC6600"/>
        </a:lt2>
        <a:accent1>
          <a:srgbClr val="FF9933"/>
        </a:accent1>
        <a:accent2>
          <a:srgbClr val="CCCCCC"/>
        </a:accent2>
        <a:accent3>
          <a:srgbClr val="FFE2B8"/>
        </a:accent3>
        <a:accent4>
          <a:srgbClr val="000000"/>
        </a:accent4>
        <a:accent5>
          <a:srgbClr val="FFCAAD"/>
        </a:accent5>
        <a:accent6>
          <a:srgbClr val="B9B9B9"/>
        </a:accent6>
        <a:hlink>
          <a:srgbClr val="CC9900"/>
        </a:hlink>
        <a:folHlink>
          <a:srgbClr val="993366"/>
        </a:folHlink>
      </a:clrScheme>
      <a:clrMap bg1="lt1" tx1="dk1" bg2="lt2" tx2="dk2" accent1="accent1" accent2="accent2" accent3="accent3" accent4="accent4" accent5="accent5" accent6="accent6" hlink="hlink" folHlink="folHlink"/>
    </a:extraClrScheme>
    <a:extraClrScheme>
      <a:clrScheme name="62469 2">
        <a:dk1>
          <a:srgbClr val="000000"/>
        </a:dk1>
        <a:lt1>
          <a:srgbClr val="FFFFCC"/>
        </a:lt1>
        <a:dk2>
          <a:srgbClr val="996633"/>
        </a:dk2>
        <a:lt2>
          <a:srgbClr val="CC9900"/>
        </a:lt2>
        <a:accent1>
          <a:srgbClr val="FF9933"/>
        </a:accent1>
        <a:accent2>
          <a:srgbClr val="FFFFFF"/>
        </a:accent2>
        <a:accent3>
          <a:srgbClr val="FFFFE2"/>
        </a:accent3>
        <a:accent4>
          <a:srgbClr val="000000"/>
        </a:accent4>
        <a:accent5>
          <a:srgbClr val="FFCAAD"/>
        </a:accent5>
        <a:accent6>
          <a:srgbClr val="E7E7E7"/>
        </a:accent6>
        <a:hlink>
          <a:srgbClr val="FFCC66"/>
        </a:hlink>
        <a:folHlink>
          <a:srgbClr val="993366"/>
        </a:folHlink>
      </a:clrScheme>
      <a:clrMap bg1="lt1" tx1="dk1" bg2="lt2" tx2="dk2" accent1="accent1" accent2="accent2" accent3="accent3" accent4="accent4" accent5="accent5" accent6="accent6" hlink="hlink" folHlink="folHlink"/>
    </a:extraClrScheme>
    <a:extraClrScheme>
      <a:clrScheme name="62469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CBCBCB"/>
        </a:hlink>
        <a:folHlink>
          <a:srgbClr val="FFFFFF"/>
        </a:folHlink>
      </a:clrScheme>
      <a:clrMap bg1="lt1" tx1="dk1" bg2="lt2" tx2="dk2" accent1="accent1" accent2="accent2" accent3="accent3" accent4="accent4" accent5="accent5" accent6="accent6" hlink="hlink" folHlink="folHlink"/>
    </a:extraClrScheme>
    <a:extraClrScheme>
      <a:clrScheme name="62469 4">
        <a:dk1>
          <a:srgbClr val="000000"/>
        </a:dk1>
        <a:lt1>
          <a:srgbClr val="F8F8F8"/>
        </a:lt1>
        <a:dk2>
          <a:srgbClr val="006600"/>
        </a:dk2>
        <a:lt2>
          <a:srgbClr val="FFCC00"/>
        </a:lt2>
        <a:accent1>
          <a:srgbClr val="9999FF"/>
        </a:accent1>
        <a:accent2>
          <a:srgbClr val="003300"/>
        </a:accent2>
        <a:accent3>
          <a:srgbClr val="AAB8AA"/>
        </a:accent3>
        <a:accent4>
          <a:srgbClr val="D4D4D4"/>
        </a:accent4>
        <a:accent5>
          <a:srgbClr val="CACAFF"/>
        </a:accent5>
        <a:accent6>
          <a:srgbClr val="002D00"/>
        </a:accent6>
        <a:hlink>
          <a:srgbClr val="009966"/>
        </a:hlink>
        <a:folHlink>
          <a:srgbClr val="6600CC"/>
        </a:folHlink>
      </a:clrScheme>
      <a:clrMap bg1="dk2" tx1="lt1" bg2="dk1" tx2="lt2" accent1="accent1" accent2="accent2" accent3="accent3" accent4="accent4" accent5="accent5" accent6="accent6" hlink="hlink" folHlink="folHlink"/>
    </a:extraClrScheme>
    <a:extraClrScheme>
      <a:clrScheme name="62469 5">
        <a:dk1>
          <a:srgbClr val="000000"/>
        </a:dk1>
        <a:lt1>
          <a:srgbClr val="F8F8F8"/>
        </a:lt1>
        <a:dk2>
          <a:srgbClr val="990099"/>
        </a:dk2>
        <a:lt2>
          <a:srgbClr val="FFCC00"/>
        </a:lt2>
        <a:accent1>
          <a:srgbClr val="9999FF"/>
        </a:accent1>
        <a:accent2>
          <a:srgbClr val="660066"/>
        </a:accent2>
        <a:accent3>
          <a:srgbClr val="CAAACA"/>
        </a:accent3>
        <a:accent4>
          <a:srgbClr val="D4D4D4"/>
        </a:accent4>
        <a:accent5>
          <a:srgbClr val="CACAFF"/>
        </a:accent5>
        <a:accent6>
          <a:srgbClr val="5C005C"/>
        </a:accent6>
        <a:hlink>
          <a:srgbClr val="CC00CC"/>
        </a:hlink>
        <a:folHlink>
          <a:srgbClr val="6600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1012</TotalTime>
  <Words>1462</Words>
  <Application>Microsoft Office PowerPoint</Application>
  <PresentationFormat>On-screen Show (4:3)</PresentationFormat>
  <Paragraphs>157</Paragraphs>
  <Slides>17</Slides>
  <Notes>1</Notes>
  <HiddenSlides>0</HiddenSlides>
  <MMClips>17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Times New Roman</vt:lpstr>
      <vt:lpstr>Verdana</vt:lpstr>
      <vt:lpstr>Wingdings 2</vt:lpstr>
      <vt:lpstr>62469</vt:lpstr>
      <vt:lpstr>PowerPoint Presentation</vt:lpstr>
      <vt:lpstr>Indlæringsmål til kapitel 5</vt:lpstr>
      <vt:lpstr>Fra præstations- til formueorienteret regnskab</vt:lpstr>
      <vt:lpstr>Fra præstations- til formueorienteret regnskab</vt:lpstr>
      <vt:lpstr>Formueorienteret regnskabsteori</vt:lpstr>
      <vt:lpstr>PowerPoint Presentation</vt:lpstr>
      <vt:lpstr>Formueorienteret regnskabsteori</vt:lpstr>
      <vt:lpstr>Virksomheden som et ”væksthus for aktiver”</vt:lpstr>
      <vt:lpstr>Fra transaktions- til værdibaserede måleattributter</vt:lpstr>
      <vt:lpstr>PowerPoint Presentation</vt:lpstr>
      <vt:lpstr>PowerPoint Presentation</vt:lpstr>
      <vt:lpstr>Irving Fishers indkomstbegreb</vt:lpstr>
      <vt:lpstr>John Hicks’ indkomstbegreb</vt:lpstr>
      <vt:lpstr>John Hicks’ indkomstbegreb</vt:lpstr>
      <vt:lpstr>Perfekte og komplette markeder</vt:lpstr>
      <vt:lpstr>Perfekte og komplette markeder</vt:lpstr>
      <vt:lpstr>Imperfekte og inkomplette markeder</vt:lpstr>
    </vt:vector>
  </TitlesOfParts>
  <Company>clasen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Danske eksempler på positiv regnskabsforskning</dc:title>
  <dc:creator>Jesper</dc:creator>
  <cp:lastModifiedBy>Kyhnauv-Vejgaard, Peter</cp:lastModifiedBy>
  <cp:revision>117</cp:revision>
  <cp:lastPrinted>1601-01-01T00:00:00Z</cp:lastPrinted>
  <dcterms:created xsi:type="dcterms:W3CDTF">2006-08-14T18:26:39Z</dcterms:created>
  <dcterms:modified xsi:type="dcterms:W3CDTF">2022-08-29T07:41:42Z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2022-08-29T07:41:39Z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28c98106-c6f9-4672-be18-e90724fefded</vt:lpwstr>
  </property>
  <property fmtid="{D5CDD505-2E9C-101B-9397-08002B2CF9AE}" pid="8" name="MSIP_Label_ea60d57e-af5b-4752-ac57-3e4f28ca11dc_ContentBits">
    <vt:lpwstr>0</vt:lpwstr>
  </property>
</Properties>
</file>