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51" r:id="rId2"/>
    <p:sldId id="335" r:id="rId3"/>
    <p:sldId id="352" r:id="rId4"/>
    <p:sldId id="353" r:id="rId5"/>
    <p:sldId id="354" r:id="rId6"/>
    <p:sldId id="355" r:id="rId7"/>
    <p:sldId id="356" r:id="rId8"/>
    <p:sldId id="358" r:id="rId9"/>
    <p:sldId id="359" r:id="rId10"/>
    <p:sldId id="361" r:id="rId11"/>
    <p:sldId id="362" r:id="rId12"/>
    <p:sldId id="363" r:id="rId13"/>
    <p:sldId id="364" r:id="rId14"/>
    <p:sldId id="365" r:id="rId15"/>
    <p:sldId id="366" r:id="rId16"/>
    <p:sldId id="368" r:id="rId17"/>
    <p:sldId id="369" r:id="rId18"/>
    <p:sldId id="374" r:id="rId19"/>
  </p:sldIdLst>
  <p:sldSz cx="9144000" cy="6858000" type="screen4x3"/>
  <p:notesSz cx="6781800" cy="991235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4C"/>
    <a:srgbClr val="88BACF"/>
    <a:srgbClr val="002A3A"/>
    <a:srgbClr val="003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22" autoAdjust="0"/>
    <p:restoredTop sz="94694" autoAdjust="0"/>
  </p:normalViewPr>
  <p:slideViewPr>
    <p:cSldViewPr>
      <p:cViewPr varScale="1">
        <p:scale>
          <a:sx n="100" d="100"/>
          <a:sy n="100" d="100"/>
        </p:scale>
        <p:origin x="19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hnauv-Vejgaard, Peter" userId="70a40926-7f9e-4157-a1ca-b2632b7b10af" providerId="ADAL" clId="{D3ECADCE-43F0-41D1-80B4-F06A022B817C}"/>
    <pc:docChg chg="modSld">
      <pc:chgData name="Kyhnauv-Vejgaard, Peter" userId="70a40926-7f9e-4157-a1ca-b2632b7b10af" providerId="ADAL" clId="{D3ECADCE-43F0-41D1-80B4-F06A022B817C}" dt="2021-07-23T08:47:04.227" v="0"/>
      <pc:docMkLst>
        <pc:docMk/>
      </pc:docMkLst>
      <pc:sldChg chg="modSp">
        <pc:chgData name="Kyhnauv-Vejgaard, Peter" userId="70a40926-7f9e-4157-a1ca-b2632b7b10af" providerId="ADAL" clId="{D3ECADCE-43F0-41D1-80B4-F06A022B817C}" dt="2021-07-23T08:47:04.227" v="0"/>
        <pc:sldMkLst>
          <pc:docMk/>
          <pc:sldMk cId="1176128109" sldId="351"/>
        </pc:sldMkLst>
        <pc:spChg chg="mod">
          <ac:chgData name="Kyhnauv-Vejgaard, Peter" userId="70a40926-7f9e-4157-a1ca-b2632b7b10af" providerId="ADAL" clId="{D3ECADCE-43F0-41D1-80B4-F06A022B817C}" dt="2021-07-23T08:47:04.227" v="0"/>
          <ac:spMkLst>
            <pc:docMk/>
            <pc:sldMk cId="1176128109" sldId="351"/>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5820FDA-CE62-524B-978E-45D94C00CEAE}"/>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3251" name="Rectangle 3">
            <a:extLst>
              <a:ext uri="{FF2B5EF4-FFF2-40B4-BE49-F238E27FC236}">
                <a16:creationId xmlns:a16="http://schemas.microsoft.com/office/drawing/2014/main" id="{C9FA3BAC-D918-FF4C-BB6A-6187E98BDB98}"/>
              </a:ext>
            </a:extLst>
          </p:cNvPr>
          <p:cNvSpPr>
            <a:spLocks noGrp="1" noChangeArrowheads="1"/>
          </p:cNvSpPr>
          <p:nvPr>
            <p:ph type="dt" sz="quarter"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53252" name="Rectangle 4">
            <a:extLst>
              <a:ext uri="{FF2B5EF4-FFF2-40B4-BE49-F238E27FC236}">
                <a16:creationId xmlns:a16="http://schemas.microsoft.com/office/drawing/2014/main" id="{5D944E28-2F96-2642-A843-5D839D2AC85E}"/>
              </a:ext>
            </a:extLst>
          </p:cNvPr>
          <p:cNvSpPr>
            <a:spLocks noGrp="1" noChangeArrowheads="1"/>
          </p:cNvSpPr>
          <p:nvPr>
            <p:ph type="ftr" sz="quarter" idx="2"/>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3253" name="Rectangle 5">
            <a:extLst>
              <a:ext uri="{FF2B5EF4-FFF2-40B4-BE49-F238E27FC236}">
                <a16:creationId xmlns:a16="http://schemas.microsoft.com/office/drawing/2014/main" id="{BC7569D3-66C4-5541-BC2E-3753EE820AE0}"/>
              </a:ext>
            </a:extLst>
          </p:cNvPr>
          <p:cNvSpPr>
            <a:spLocks noGrp="1" noChangeArrowheads="1"/>
          </p:cNvSpPr>
          <p:nvPr>
            <p:ph type="sldNum" sz="quarter" idx="3"/>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0ACFC3-7C44-4483-9274-2B2078531C70}" type="slidenum">
              <a:rPr lang="da-DK" altLang="da-DK"/>
              <a:pPr>
                <a:defRPr/>
              </a:pPr>
              <a:t>‹#›</a:t>
            </a:fld>
            <a:endParaRPr lang="da-DK" altLang="da-DK"/>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7AC3D4-6AF8-EA49-9FF0-5278EA4E57F9}"/>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4275" name="Rectangle 3">
            <a:extLst>
              <a:ext uri="{FF2B5EF4-FFF2-40B4-BE49-F238E27FC236}">
                <a16:creationId xmlns:a16="http://schemas.microsoft.com/office/drawing/2014/main" id="{0E1C320D-39AF-AD43-A2F9-E1F6F985A26B}"/>
              </a:ext>
            </a:extLst>
          </p:cNvPr>
          <p:cNvSpPr>
            <a:spLocks noGrp="1" noChangeArrowheads="1"/>
          </p:cNvSpPr>
          <p:nvPr>
            <p:ph type="dt"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14340" name="Rectangle 4"/>
          <p:cNvSpPr>
            <a:spLocks noGrp="1" noRot="1" noChangeAspect="1" noChangeArrowheads="1" noTextEdit="1"/>
          </p:cNvSpPr>
          <p:nvPr>
            <p:ph type="sldImg" idx="2"/>
          </p:nvPr>
        </p:nvSpPr>
        <p:spPr bwMode="auto">
          <a:xfrm>
            <a:off x="911225" y="742950"/>
            <a:ext cx="4959350" cy="3717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a:extLst>
              <a:ext uri="{FF2B5EF4-FFF2-40B4-BE49-F238E27FC236}">
                <a16:creationId xmlns:a16="http://schemas.microsoft.com/office/drawing/2014/main" id="{DFAD57B8-F935-B74F-B21C-4C6678F37482}"/>
              </a:ext>
            </a:extLst>
          </p:cNvPr>
          <p:cNvSpPr>
            <a:spLocks noGrp="1" noChangeArrowheads="1"/>
          </p:cNvSpPr>
          <p:nvPr>
            <p:ph type="body" sz="quarter" idx="3"/>
          </p:nvPr>
        </p:nvSpPr>
        <p:spPr bwMode="auto">
          <a:xfrm>
            <a:off x="904875" y="4708525"/>
            <a:ext cx="497205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noProof="0"/>
              <a:t>Klik for at redigere teksttypografierne i masteren</a:t>
            </a:r>
          </a:p>
          <a:p>
            <a:pPr lvl="1"/>
            <a:r>
              <a:rPr lang="da-DK" altLang="da-DK" noProof="0"/>
              <a:t>Andet niveau</a:t>
            </a:r>
          </a:p>
          <a:p>
            <a:pPr lvl="2"/>
            <a:r>
              <a:rPr lang="da-DK" altLang="da-DK" noProof="0"/>
              <a:t>Tredje niveau</a:t>
            </a:r>
          </a:p>
          <a:p>
            <a:pPr lvl="3"/>
            <a:r>
              <a:rPr lang="da-DK" altLang="da-DK" noProof="0"/>
              <a:t>Fjerde niveau</a:t>
            </a:r>
          </a:p>
          <a:p>
            <a:pPr lvl="4"/>
            <a:r>
              <a:rPr lang="da-DK" altLang="da-DK" noProof="0"/>
              <a:t>Femte niveau</a:t>
            </a:r>
          </a:p>
        </p:txBody>
      </p:sp>
      <p:sp>
        <p:nvSpPr>
          <p:cNvPr id="54278" name="Rectangle 6">
            <a:extLst>
              <a:ext uri="{FF2B5EF4-FFF2-40B4-BE49-F238E27FC236}">
                <a16:creationId xmlns:a16="http://schemas.microsoft.com/office/drawing/2014/main" id="{A521804E-3C2E-5D4A-AF28-9CE7D58FB99E}"/>
              </a:ext>
            </a:extLst>
          </p:cNvPr>
          <p:cNvSpPr>
            <a:spLocks noGrp="1" noChangeArrowheads="1"/>
          </p:cNvSpPr>
          <p:nvPr>
            <p:ph type="ftr" sz="quarter" idx="4"/>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4279" name="Rectangle 7">
            <a:extLst>
              <a:ext uri="{FF2B5EF4-FFF2-40B4-BE49-F238E27FC236}">
                <a16:creationId xmlns:a16="http://schemas.microsoft.com/office/drawing/2014/main" id="{EAA77101-8FEC-E745-8F6D-AC242CAA5C7D}"/>
              </a:ext>
            </a:extLst>
          </p:cNvPr>
          <p:cNvSpPr>
            <a:spLocks noGrp="1" noChangeArrowheads="1"/>
          </p:cNvSpPr>
          <p:nvPr>
            <p:ph type="sldNum" sz="quarter" idx="5"/>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392A28-051B-4A41-BF77-DFE66543DDE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912813" y="742950"/>
            <a:ext cx="4956175" cy="3717925"/>
          </a:xfrm>
          <a:ln/>
        </p:spPr>
      </p:sp>
      <p:sp>
        <p:nvSpPr>
          <p:cNvPr id="19458" name="Rectangle 3"/>
          <p:cNvSpPr>
            <a:spLocks noGrp="1" noChangeArrowheads="1"/>
          </p:cNvSpPr>
          <p:nvPr>
            <p:ph type="body" idx="1"/>
          </p:nvPr>
        </p:nvSpPr>
        <p:spPr>
          <a:noFill/>
        </p:spPr>
        <p:txBody>
          <a:bodyPr/>
          <a:lstStyle/>
          <a:p>
            <a:pPr eaLnBrk="1" hangingPunct="1"/>
            <a:endParaRPr lang="da-DK" alt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p:nvSpPr>
        <p:spPr bwMode="gray">
          <a:xfrm>
            <a:off x="0" y="0"/>
            <a:ext cx="9142200" cy="6858000"/>
          </a:xfrm>
          <a:prstGeom prst="rect">
            <a:avLst/>
          </a:prstGeom>
          <a:solidFill>
            <a:srgbClr val="00394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4" name="Text Placeholder 3"/>
          <p:cNvSpPr>
            <a:spLocks noGrp="1"/>
          </p:cNvSpPr>
          <p:nvPr>
            <p:ph type="body" sz="quarter" idx="10"/>
          </p:nvPr>
        </p:nvSpPr>
        <p:spPr>
          <a:xfrm>
            <a:off x="360364" y="1590678"/>
            <a:ext cx="6772203" cy="4708525"/>
          </a:xfrm>
          <a:prstGeom prst="rect">
            <a:avLst/>
          </a:prstGeom>
        </p:spPr>
        <p:txBody>
          <a:bodyPr>
            <a:normAutofit/>
          </a:bodyPr>
          <a:lstStyle>
            <a:lvl1pPr marL="0" indent="0">
              <a:spcBef>
                <a:spcPts val="4800"/>
              </a:spcBef>
              <a:buNone/>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Edit Master text styles</a:t>
            </a:r>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296690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7664152"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29373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7" name="Rectangle 16"/>
          <p:cNvSpPr>
            <a:spLocks noGrp="1" noChangeArrowheads="1"/>
          </p:cNvSpPr>
          <p:nvPr>
            <p:ph type="title"/>
          </p:nvPr>
        </p:nvSpPr>
        <p:spPr bwMode="auto">
          <a:xfrm>
            <a:off x="2057400" y="304800"/>
            <a:ext cx="708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1028" name="Rectangle 17"/>
          <p:cNvSpPr>
            <a:spLocks noGrp="1" noChangeArrowheads="1"/>
          </p:cNvSpPr>
          <p:nvPr>
            <p:ph type="body" idx="1"/>
          </p:nvPr>
        </p:nvSpPr>
        <p:spPr bwMode="auto">
          <a:xfrm>
            <a:off x="2057400" y="16764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44" name="Rectangle 20">
            <a:extLst>
              <a:ext uri="{FF2B5EF4-FFF2-40B4-BE49-F238E27FC236}">
                <a16:creationId xmlns:a16="http://schemas.microsoft.com/office/drawing/2014/main" id="{F29F2C5F-6D09-DB4C-A57E-5E3E6591A79C}"/>
              </a:ext>
            </a:extLst>
          </p:cNvPr>
          <p:cNvSpPr>
            <a:spLocks noGrp="1" noChangeArrowheads="1"/>
          </p:cNvSpPr>
          <p:nvPr>
            <p:ph type="sldNum" sz="quarter" idx="4"/>
          </p:nvPr>
        </p:nvSpPr>
        <p:spPr bwMode="auto">
          <a:xfrm>
            <a:off x="7226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38E08CC-2B4F-4710-9E51-E4032FBA07D6}" type="slidenum">
              <a:rPr lang="da-DK" altLang="da-DK" smtClean="0"/>
              <a:pPr>
                <a:defRPr/>
              </a:pPr>
              <a:t>‹#›</a:t>
            </a:fld>
            <a:endParaRPr lang="da-DK" altLang="da-DK"/>
          </a:p>
        </p:txBody>
      </p:sp>
      <p:sp>
        <p:nvSpPr>
          <p:cNvPr id="2" name="Rectangle 1"/>
          <p:cNvSpPr/>
          <p:nvPr userDrawn="1"/>
        </p:nvSpPr>
        <p:spPr bwMode="auto">
          <a:xfrm>
            <a:off x="-72008" y="0"/>
            <a:ext cx="1403648" cy="6858000"/>
          </a:xfrm>
          <a:prstGeom prst="rect">
            <a:avLst/>
          </a:prstGeom>
          <a:solidFill>
            <a:srgbClr val="00394C"/>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688" r:id="rId2"/>
  </p:sldLayoutIdLst>
  <p:txStyles>
    <p:titleStyle>
      <a:lvl1pPr algn="l" rtl="0" eaLnBrk="0" fontAlgn="base" hangingPunct="0">
        <a:spcBef>
          <a:spcPct val="0"/>
        </a:spcBef>
        <a:spcAft>
          <a:spcPct val="0"/>
        </a:spcAft>
        <a:defRPr sz="3600" i="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sz="4400" i="1">
          <a:solidFill>
            <a:schemeClr val="tx2"/>
          </a:solidFill>
          <a:latin typeface="Arial" panose="020B0604020202020204" pitchFamily="34" charset="0"/>
        </a:defRPr>
      </a:lvl2pPr>
      <a:lvl3pPr algn="l" rtl="0" eaLnBrk="0" fontAlgn="base" hangingPunct="0">
        <a:spcBef>
          <a:spcPct val="0"/>
        </a:spcBef>
        <a:spcAft>
          <a:spcPct val="0"/>
        </a:spcAft>
        <a:defRPr sz="4400" i="1">
          <a:solidFill>
            <a:schemeClr val="tx2"/>
          </a:solidFill>
          <a:latin typeface="Arial" panose="020B0604020202020204" pitchFamily="34" charset="0"/>
        </a:defRPr>
      </a:lvl3pPr>
      <a:lvl4pPr algn="l" rtl="0" eaLnBrk="0" fontAlgn="base" hangingPunct="0">
        <a:spcBef>
          <a:spcPct val="0"/>
        </a:spcBef>
        <a:spcAft>
          <a:spcPct val="0"/>
        </a:spcAft>
        <a:defRPr sz="4400" i="1">
          <a:solidFill>
            <a:schemeClr val="tx2"/>
          </a:solidFill>
          <a:latin typeface="Arial" panose="020B0604020202020204" pitchFamily="34" charset="0"/>
        </a:defRPr>
      </a:lvl4pPr>
      <a:lvl5pPr algn="l" rtl="0" eaLnBrk="0" fontAlgn="base" hangingPunct="0">
        <a:spcBef>
          <a:spcPct val="0"/>
        </a:spcBef>
        <a:spcAft>
          <a:spcPct val="0"/>
        </a:spcAft>
        <a:defRPr sz="4400" i="1">
          <a:solidFill>
            <a:schemeClr val="tx2"/>
          </a:solidFill>
          <a:latin typeface="Arial" panose="020B0604020202020204" pitchFamily="34" charset="0"/>
        </a:defRPr>
      </a:lvl5pPr>
      <a:lvl6pPr marL="457200" algn="l" rtl="0" fontAlgn="base">
        <a:spcBef>
          <a:spcPct val="0"/>
        </a:spcBef>
        <a:spcAft>
          <a:spcPct val="0"/>
        </a:spcAft>
        <a:defRPr sz="4400" i="1">
          <a:solidFill>
            <a:schemeClr val="tx2"/>
          </a:solidFill>
          <a:latin typeface="Arial" panose="020B0604020202020204" pitchFamily="34" charset="0"/>
        </a:defRPr>
      </a:lvl6pPr>
      <a:lvl7pPr marL="914400" algn="l" rtl="0" fontAlgn="base">
        <a:spcBef>
          <a:spcPct val="0"/>
        </a:spcBef>
        <a:spcAft>
          <a:spcPct val="0"/>
        </a:spcAft>
        <a:defRPr sz="4400" i="1">
          <a:solidFill>
            <a:schemeClr val="tx2"/>
          </a:solidFill>
          <a:latin typeface="Arial" panose="020B0604020202020204" pitchFamily="34" charset="0"/>
        </a:defRPr>
      </a:lvl7pPr>
      <a:lvl8pPr marL="1371600" algn="l" rtl="0" fontAlgn="base">
        <a:spcBef>
          <a:spcPct val="0"/>
        </a:spcBef>
        <a:spcAft>
          <a:spcPct val="0"/>
        </a:spcAft>
        <a:defRPr sz="4400" i="1">
          <a:solidFill>
            <a:schemeClr val="tx2"/>
          </a:solidFill>
          <a:latin typeface="Arial" panose="020B0604020202020204" pitchFamily="34" charset="0"/>
        </a:defRPr>
      </a:lvl8pPr>
      <a:lvl9pPr marL="1828800" algn="l" rtl="0" fontAlgn="base">
        <a:spcBef>
          <a:spcPct val="0"/>
        </a:spcBef>
        <a:spcAft>
          <a:spcPct val="0"/>
        </a:spcAft>
        <a:defRPr sz="4400" i="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206500" y="1590678"/>
            <a:ext cx="11557000" cy="4708525"/>
          </a:xfrm>
        </p:spPr>
        <p:txBody>
          <a:bodyPr>
            <a:normAutofit/>
          </a:bodyPr>
          <a:lstStyle/>
          <a:p>
            <a:pPr algn="ctr"/>
            <a:r>
              <a:rPr lang="da-DK" b="1" dirty="0"/>
              <a:t>FINANSIEL RAPPORTERING</a:t>
            </a:r>
          </a:p>
          <a:p>
            <a:pPr algn="ctr"/>
            <a:r>
              <a:rPr lang="da-DK" dirty="0"/>
              <a:t>- Teori og regulering, 7. </a:t>
            </a:r>
            <a:r>
              <a:rPr lang="da-DK"/>
              <a:t>udgave 2022</a:t>
            </a:r>
          </a:p>
          <a:p>
            <a:pPr algn="ctr">
              <a:spcBef>
                <a:spcPts val="1800"/>
              </a:spcBef>
            </a:pPr>
            <a:endParaRPr lang="da-DK" sz="2000" b="1" dirty="0">
              <a:solidFill>
                <a:srgbClr val="88BACF"/>
              </a:solidFill>
            </a:endParaRPr>
          </a:p>
          <a:p>
            <a:pPr algn="ctr">
              <a:spcBef>
                <a:spcPts val="1800"/>
              </a:spcBef>
            </a:pPr>
            <a:r>
              <a:rPr lang="da-DK" sz="2000" b="1" dirty="0">
                <a:solidFill>
                  <a:srgbClr val="88BACF"/>
                </a:solidFill>
              </a:rPr>
              <a:t>Kapitel 2</a:t>
            </a:r>
          </a:p>
          <a:p>
            <a:pPr algn="ctr">
              <a:spcBef>
                <a:spcPts val="1800"/>
              </a:spcBef>
            </a:pPr>
            <a:r>
              <a:rPr lang="da-DK" altLang="da-DK" sz="2000" b="1" dirty="0">
                <a:solidFill>
                  <a:srgbClr val="88BACF"/>
                </a:solidFill>
              </a:rPr>
              <a:t>National og international regnskabsregulering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6128109"/>
      </p:ext>
    </p:extLst>
  </p:cSld>
  <p:clrMapOvr>
    <a:masterClrMapping/>
  </p:clrMapOvr>
  <p:transition advTm="122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Reguleringsstrategien</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85750" indent="-285750" eaLnBrk="1" hangingPunct="1">
              <a:lnSpc>
                <a:spcPct val="115000"/>
              </a:lnSpc>
              <a:buFont typeface="Arial" panose="020B0604020202020204" pitchFamily="34" charset="0"/>
            </a:pPr>
            <a:r>
              <a:rPr lang="da-DK" altLang="da-DK" dirty="0"/>
              <a:t>I 2001 vedtages en ny Årsregnskabslov, der medfører to vidtgående ændringer i forhold til den hidtidige lovgivning.</a:t>
            </a:r>
          </a:p>
          <a:p>
            <a:pPr marL="285750" indent="-285750" eaLnBrk="1" hangingPunct="1">
              <a:lnSpc>
                <a:spcPct val="115000"/>
              </a:lnSpc>
              <a:buFont typeface="Arial" panose="020B0604020202020204" pitchFamily="34" charset="0"/>
            </a:pPr>
            <a:endParaRPr lang="da-DK" altLang="da-DK" dirty="0"/>
          </a:p>
          <a:p>
            <a:pPr marL="285750" indent="-285750" eaLnBrk="1" hangingPunct="1">
              <a:lnSpc>
                <a:spcPct val="115000"/>
              </a:lnSpc>
              <a:buFont typeface="Arial" panose="020B0604020202020204" pitchFamily="34" charset="0"/>
            </a:pPr>
            <a:r>
              <a:rPr lang="da-DK" altLang="da-DK" dirty="0"/>
              <a:t>Efter i århundreder at have baseret regnskabspraksis på kostprismodellen indfører den ny lov dagsværdimodellen, der bygger på den formueorienterede regnskabsteori i form af </a:t>
            </a:r>
            <a:r>
              <a:rPr lang="da-DK" altLang="da-DK" dirty="0" err="1"/>
              <a:t>IASB’s</a:t>
            </a:r>
            <a:r>
              <a:rPr lang="da-DK" altLang="da-DK" dirty="0"/>
              <a:t> begrebsramme.</a:t>
            </a:r>
          </a:p>
          <a:p>
            <a:pPr marL="285750" indent="-285750" eaLnBrk="1" hangingPunct="1">
              <a:lnSpc>
                <a:spcPct val="115000"/>
              </a:lnSpc>
              <a:buFont typeface="Arial" panose="020B0604020202020204" pitchFamily="34" charset="0"/>
            </a:pPr>
            <a:endParaRPr lang="da-DK" altLang="da-DK" dirty="0"/>
          </a:p>
          <a:p>
            <a:pPr marL="285750" indent="-285750" eaLnBrk="1" hangingPunct="1">
              <a:lnSpc>
                <a:spcPct val="115000"/>
              </a:lnSpc>
              <a:buFont typeface="Arial" panose="020B0604020202020204" pitchFamily="34" charset="0"/>
            </a:pPr>
            <a:r>
              <a:rPr lang="da-DK" altLang="da-DK" dirty="0"/>
              <a:t>Loven er en rammelov, som giver danske virksomheder mulighed for at supplere det begrænsede regelsæt med privatsektorregulering på niveau 2 i form af de internationale regnskabsstandarder inden for rammerne af, hvad 4. regnskabsdirektiv tillader. </a:t>
            </a:r>
          </a:p>
          <a:p>
            <a:pPr marL="285750" indent="-285750" eaLnBrk="1" hangingPunct="1">
              <a:lnSpc>
                <a:spcPct val="115000"/>
              </a:lnSpc>
              <a:buFont typeface="Arial" panose="020B0604020202020204" pitchFamily="34" charset="0"/>
            </a:pPr>
            <a:endParaRPr lang="da-DK" altLang="da-DK" dirty="0"/>
          </a:p>
          <a:p>
            <a:pPr marL="285750" indent="-285750" eaLnBrk="1" hangingPunct="1">
              <a:lnSpc>
                <a:spcPct val="115000"/>
              </a:lnSpc>
              <a:buFont typeface="Arial" panose="020B0604020202020204" pitchFamily="34" charset="0"/>
            </a:pPr>
            <a:r>
              <a:rPr lang="da-DK" altLang="da-DK" dirty="0"/>
              <a:t>Danske virksomheder får dermed mulighed for at følge de udviklingstendenser for regnskabsaflæggelse, som er dominerende på internationale kapitalmarkeder og blandt multinationale virksomheder</a:t>
            </a:r>
            <a:endParaRPr lang="da-DK" dirty="0"/>
          </a:p>
        </p:txBody>
      </p:sp>
      <p:sp>
        <p:nvSpPr>
          <p:cNvPr id="4" name="Text Placeholder 3"/>
          <p:cNvSpPr>
            <a:spLocks noGrp="1"/>
          </p:cNvSpPr>
          <p:nvPr>
            <p:ph type="body" sz="quarter" idx="11"/>
          </p:nvPr>
        </p:nvSpPr>
        <p:spPr/>
        <p:txBody>
          <a:bodyPr/>
          <a:lstStyle/>
          <a:p>
            <a:r>
              <a:rPr lang="da-DK" dirty="0"/>
              <a:t>Niveau 1 - Lovgivning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6402672"/>
      </p:ext>
    </p:extLst>
  </p:cSld>
  <p:clrMapOvr>
    <a:masterClrMapping/>
  </p:clrMapOvr>
  <mc:AlternateContent xmlns:mc="http://schemas.openxmlformats.org/markup-compatibility/2006" xmlns:p14="http://schemas.microsoft.com/office/powerpoint/2010/main">
    <mc:Choice Requires="p14">
      <p:transition spd="slow" p14:dur="2000" advTm="116771"/>
    </mc:Choice>
    <mc:Fallback xmlns="">
      <p:transition spd="slow" advTm="11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Reguleringsstrategien</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a:lnSpc>
                <a:spcPct val="115000"/>
              </a:lnSpc>
              <a:spcAft>
                <a:spcPts val="1000"/>
              </a:spcAft>
            </a:pPr>
            <a:r>
              <a:rPr lang="da-DK" altLang="da-DK" dirty="0">
                <a:cs typeface="Times New Roman" panose="02020603050405020304" pitchFamily="18" charset="0"/>
              </a:rPr>
              <a:t>I 2002 vedtager EU som tidligere nævnt at indføre en helt ny strategi for regnskabsregulering af børsnoterede virksomheder, som til manges overraskelse bygger på tvungen anvendelse af de internationale regnskabsstandarder og fortolkningsbidrag fra IASB, IFRS/</a:t>
            </a:r>
            <a:r>
              <a:rPr lang="da-DK" altLang="da-DK" dirty="0" err="1">
                <a:cs typeface="Times New Roman" panose="02020603050405020304" pitchFamily="18" charset="0"/>
              </a:rPr>
              <a:t>IAS’erne</a:t>
            </a:r>
            <a:r>
              <a:rPr lang="da-DK" altLang="da-DK" dirty="0">
                <a:cs typeface="Times New Roman" panose="02020603050405020304" pitchFamily="18" charset="0"/>
              </a:rPr>
              <a:t>.</a:t>
            </a:r>
          </a:p>
          <a:p>
            <a:pPr>
              <a:lnSpc>
                <a:spcPct val="115000"/>
              </a:lnSpc>
              <a:spcAft>
                <a:spcPts val="1000"/>
              </a:spcAft>
            </a:pPr>
            <a:endParaRPr lang="da-DK" altLang="da-DK" dirty="0">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Det overraskende ligger i, at udarbejdelsen af forordningen dermed overlades til IASB, der er en privat standardudstedende organisation med hovedsæde i London, uafhængig af det parlamentariske system i Bruxelles</a:t>
            </a:r>
            <a:endParaRPr lang="da-DK" dirty="0">
              <a:cs typeface="Times New Roman" panose="02020603050405020304" pitchFamily="18" charset="0"/>
            </a:endParaRPr>
          </a:p>
        </p:txBody>
      </p:sp>
      <p:sp>
        <p:nvSpPr>
          <p:cNvPr id="4" name="Text Placeholder 3"/>
          <p:cNvSpPr>
            <a:spLocks noGrp="1"/>
          </p:cNvSpPr>
          <p:nvPr>
            <p:ph type="body" sz="quarter" idx="11"/>
          </p:nvPr>
        </p:nvSpPr>
        <p:spPr/>
        <p:txBody>
          <a:bodyPr/>
          <a:lstStyle/>
          <a:p>
            <a:r>
              <a:rPr lang="da-DK" dirty="0"/>
              <a:t>Niveau 1 - Lovgivning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1637233"/>
      </p:ext>
    </p:extLst>
  </p:cSld>
  <p:clrMapOvr>
    <a:masterClrMapping/>
  </p:clrMapOvr>
  <mc:AlternateContent xmlns:mc="http://schemas.openxmlformats.org/markup-compatibility/2006" xmlns:p14="http://schemas.microsoft.com/office/powerpoint/2010/main">
    <mc:Choice Requires="p14">
      <p:transition spd="slow" p14:dur="2000" advTm="62784"/>
    </mc:Choice>
    <mc:Fallback xmlns="">
      <p:transition spd="slow" advTm="6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Reguleringsstrategien</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a:lnSpc>
                <a:spcPts val="1500"/>
              </a:lnSpc>
              <a:spcBef>
                <a:spcPts val="3825"/>
              </a:spcBef>
              <a:spcAft>
                <a:spcPts val="350"/>
              </a:spcAft>
            </a:pPr>
            <a:endParaRPr lang="da-DK" altLang="da-DK" dirty="0">
              <a:solidFill>
                <a:srgbClr val="000000"/>
              </a:solidFill>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I 2015 har Folketinget vedtaget en række væsentlige ændringer til Årsregnskabsloven, hvilket hovedsagelig skyldes en tilpasning af loven til de internationale regnskabsstandarder, IFRS, samt indarbejdelsen af EU's regnskabsdirektiv.</a:t>
            </a:r>
          </a:p>
          <a:p>
            <a:r>
              <a:rPr lang="da-DK" altLang="da-DK" dirty="0">
                <a:cs typeface="Times New Roman" panose="02020603050405020304" pitchFamily="18" charset="0"/>
              </a:rPr>
              <a:t>Overordnet er der dermed tale om en tostrenget implementering, hvor der indføres en række lempelser for mindre virksomheder i regnskabsklasse B med indførelsen af begrebet </a:t>
            </a:r>
            <a:r>
              <a:rPr lang="da-DK" altLang="da-DK" dirty="0" err="1">
                <a:cs typeface="Times New Roman" panose="02020603050405020304" pitchFamily="18" charset="0"/>
              </a:rPr>
              <a:t>mikro</a:t>
            </a:r>
            <a:r>
              <a:rPr lang="da-DK" altLang="da-DK" dirty="0">
                <a:cs typeface="Times New Roman" panose="02020603050405020304" pitchFamily="18" charset="0"/>
              </a:rPr>
              <a:t> virksomheder</a:t>
            </a:r>
            <a:endParaRPr lang="da-DK" dirty="0"/>
          </a:p>
        </p:txBody>
      </p:sp>
      <p:sp>
        <p:nvSpPr>
          <p:cNvPr id="4" name="Text Placeholder 3"/>
          <p:cNvSpPr>
            <a:spLocks noGrp="1"/>
          </p:cNvSpPr>
          <p:nvPr>
            <p:ph type="body" sz="quarter" idx="11"/>
          </p:nvPr>
        </p:nvSpPr>
        <p:spPr/>
        <p:txBody>
          <a:bodyPr/>
          <a:lstStyle/>
          <a:p>
            <a:r>
              <a:rPr lang="da-DK" dirty="0"/>
              <a:t>Niveau 1 - Lovgivning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9246785"/>
      </p:ext>
    </p:extLst>
  </p:cSld>
  <p:clrMapOvr>
    <a:masterClrMapping/>
  </p:clrMapOvr>
  <mc:AlternateContent xmlns:mc="http://schemas.openxmlformats.org/markup-compatibility/2006" xmlns:p14="http://schemas.microsoft.com/office/powerpoint/2010/main">
    <mc:Choice Requires="p14">
      <p:transition spd="slow" p14:dur="2000" advTm="151917"/>
    </mc:Choice>
    <mc:Fallback xmlns="">
      <p:transition spd="slow" advTm="15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Reguleringsstrategien</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sz="1400" dirty="0">
                <a:cs typeface="Times New Roman" panose="02020603050405020304" pitchFamily="18" charset="0"/>
              </a:rPr>
              <a:t>Stik modsat formålet med ændringerne til Årsregnskabsloven var der allerede ved ikrafttrædelsen i 2016 kommet forskelle mellem de internationale standarder og den danske regulering. </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Dette skyldes, at ændringerne til Årsregnskabsloven bygger på en harmonisering med </a:t>
            </a:r>
            <a:r>
              <a:rPr lang="da-DK" altLang="da-DK" sz="1400" dirty="0" err="1">
                <a:cs typeface="Times New Roman" panose="02020603050405020304" pitchFamily="18" charset="0"/>
              </a:rPr>
              <a:t>IFRS’erne</a:t>
            </a:r>
            <a:r>
              <a:rPr lang="da-DK" altLang="da-DK" sz="1400" dirty="0">
                <a:cs typeface="Times New Roman" panose="02020603050405020304" pitchFamily="18" charset="0"/>
              </a:rPr>
              <a:t> i 2001-2004. </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Da der i de seneste par år er sket meget inden for den internationale regulering, og da der i de kommende år sker udskiftning af nogle væsentlige </a:t>
            </a:r>
            <a:r>
              <a:rPr lang="da-DK" altLang="da-DK" sz="1400" dirty="0" err="1">
                <a:cs typeface="Times New Roman" panose="02020603050405020304" pitchFamily="18" charset="0"/>
              </a:rPr>
              <a:t>IAS’er</a:t>
            </a:r>
            <a:r>
              <a:rPr lang="da-DK" altLang="da-DK" sz="1400" dirty="0">
                <a:cs typeface="Times New Roman" panose="02020603050405020304" pitchFamily="18" charset="0"/>
              </a:rPr>
              <a:t> med nye </a:t>
            </a:r>
            <a:r>
              <a:rPr lang="da-DK" altLang="da-DK" sz="1400" dirty="0" err="1">
                <a:cs typeface="Times New Roman" panose="02020603050405020304" pitchFamily="18" charset="0"/>
              </a:rPr>
              <a:t>IFRS’er</a:t>
            </a:r>
            <a:r>
              <a:rPr lang="da-DK" altLang="da-DK" sz="1400" dirty="0">
                <a:cs typeface="Times New Roman" panose="02020603050405020304" pitchFamily="18" charset="0"/>
              </a:rPr>
              <a:t>, vil der fortsat bestå væsentlige forskelle mellem den internationale og den nationale regulering.</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Som følge af uhensigtsmæssighederne ved de fortsatte forskelle mellem Årsregnskabsloven og IFRS ved ikrafttrædelsen i 2016 er der senest i december 2018 vedtaget ændringer til Årsregnskabsloven, som indebærer, at aflæggere efter Årsregnskabsloven fra 1. januar 2019 har mulighed for at fortolke efter de nye internationale standarder IFRS 9, 15 og 16. </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Denne ændring fandtes mulig, da det vurderedes, at fortolkning efter de nye internationale standarder kunne indeholdes i den eksisterende Årsregnskabslov</a:t>
            </a:r>
          </a:p>
        </p:txBody>
      </p:sp>
      <p:sp>
        <p:nvSpPr>
          <p:cNvPr id="4" name="Text Placeholder 3"/>
          <p:cNvSpPr>
            <a:spLocks noGrp="1"/>
          </p:cNvSpPr>
          <p:nvPr>
            <p:ph type="body" sz="quarter" idx="11"/>
          </p:nvPr>
        </p:nvSpPr>
        <p:spPr/>
        <p:txBody>
          <a:bodyPr/>
          <a:lstStyle/>
          <a:p>
            <a:r>
              <a:rPr lang="da-DK" dirty="0"/>
              <a:t>Niveau 1 - Lovgivning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3296892"/>
      </p:ext>
    </p:extLst>
  </p:cSld>
  <p:clrMapOvr>
    <a:masterClrMapping/>
  </p:clrMapOvr>
  <mc:AlternateContent xmlns:mc="http://schemas.openxmlformats.org/markup-compatibility/2006" xmlns:p14="http://schemas.microsoft.com/office/powerpoint/2010/main">
    <mc:Choice Requires="p14">
      <p:transition spd="slow" p14:dur="2000" advTm="67678"/>
    </mc:Choice>
    <mc:Fallback xmlns="">
      <p:transition spd="slow" advTm="67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Reguleringsstrategien</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sz="1400" dirty="0">
                <a:cs typeface="Times New Roman" panose="02020603050405020304" pitchFamily="18" charset="0"/>
              </a:rPr>
              <a:t>De angelsaksiske lande har som nævnt mest tradition for privatsektorregulering. Det første egentlige private reguleringsorgan blev således indført i USA i 1936. </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I Danmark er denne reguleringsform af langt nyere dato og mere beskedent omfang. Historisk har det drejet sig om følgende organer:</a:t>
            </a:r>
          </a:p>
          <a:p>
            <a:endParaRPr lang="da-DK" altLang="da-DK" sz="1400" dirty="0">
              <a:cs typeface="Times New Roman" panose="02020603050405020304" pitchFamily="18" charset="0"/>
            </a:endParaRPr>
          </a:p>
          <a:p>
            <a:pPr lvl="3"/>
            <a:r>
              <a:rPr lang="da-DK" altLang="da-DK" sz="1400" dirty="0"/>
              <a:t>Regnskabsteknisk Udvalg (1978)</a:t>
            </a:r>
          </a:p>
          <a:p>
            <a:pPr lvl="3"/>
            <a:r>
              <a:rPr lang="da-DK" altLang="da-DK" sz="1400" dirty="0"/>
              <a:t>Regnskabspanelet (1992)</a:t>
            </a:r>
            <a:endParaRPr lang="da-DK" sz="1400" dirty="0"/>
          </a:p>
        </p:txBody>
      </p:sp>
      <p:sp>
        <p:nvSpPr>
          <p:cNvPr id="4" name="Text Placeholder 3"/>
          <p:cNvSpPr>
            <a:spLocks noGrp="1"/>
          </p:cNvSpPr>
          <p:nvPr>
            <p:ph type="body" sz="quarter" idx="11"/>
          </p:nvPr>
        </p:nvSpPr>
        <p:spPr/>
        <p:txBody>
          <a:bodyPr/>
          <a:lstStyle/>
          <a:p>
            <a:r>
              <a:rPr lang="da-DK" dirty="0"/>
              <a:t>Niveau 2 - Privatsektorregulering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4154142"/>
      </p:ext>
    </p:extLst>
  </p:cSld>
  <p:clrMapOvr>
    <a:masterClrMapping/>
  </p:clrMapOvr>
  <mc:AlternateContent xmlns:mc="http://schemas.openxmlformats.org/markup-compatibility/2006" xmlns:p14="http://schemas.microsoft.com/office/powerpoint/2010/main">
    <mc:Choice Requires="p14">
      <p:transition spd="slow" p14:dur="2000" advTm="62777"/>
    </mc:Choice>
    <mc:Fallback xmlns="">
      <p:transition spd="slow" advTm="6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Reguleringsstrategien</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sz="1400" dirty="0">
                <a:cs typeface="Times New Roman" panose="02020603050405020304" pitchFamily="18" charset="0"/>
              </a:rPr>
              <a:t>En række lande i EU har væsentlig lempeligere krav til små virksomheders regnskabsaflæggelse, end der er til danske virksomheder. </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For at undgå konkurrenceforvridning har disse virksomheder derfor lagt pres på Folketinget for at undgå fordyrende og dermed diskriminerende regulering på regnskabsområdet</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Det gælder primært for små aktie- og anpartsselskaber (regnskabsklasse B), der omfatter ca. 250.000 virksomheder.</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Regnskabspligten for de ca. 400.000 personligt ansvarlige virksomheder hører under en særlig regnskabsklasse i Årsregnskabsloven, klasse A, hvor det som udgangspunkt er frivilligt, om virksomhederne vælger at offentliggøre en årsrapport.</a:t>
            </a:r>
          </a:p>
          <a:p>
            <a:endParaRPr lang="da-DK" altLang="da-DK" sz="1400" dirty="0">
              <a:cs typeface="Times New Roman" panose="02020603050405020304" pitchFamily="18" charset="0"/>
            </a:endParaRPr>
          </a:p>
          <a:p>
            <a:r>
              <a:rPr lang="da-DK" altLang="da-DK" sz="1400" dirty="0">
                <a:cs typeface="Times New Roman" panose="02020603050405020304" pitchFamily="18" charset="0"/>
              </a:rPr>
              <a:t>Når regnskabsaflæggelsen gøres frivillig, produceres eksterne regnskaber kun, hvis ledelsen skønner, at der er behov for det, fx fordi det er en forudsætning for at kunne optage lån i banken. Derved undgår man den “overproduktion”, der ville kunne opstå ved en generel regnskabspligt for små virksomheder</a:t>
            </a:r>
            <a:endParaRPr lang="da-DK" sz="1400" dirty="0">
              <a:cs typeface="Times New Roman" panose="02020603050405020304" pitchFamily="18" charset="0"/>
            </a:endParaRPr>
          </a:p>
        </p:txBody>
      </p:sp>
      <p:sp>
        <p:nvSpPr>
          <p:cNvPr id="4" name="Text Placeholder 3"/>
          <p:cNvSpPr>
            <a:spLocks noGrp="1"/>
          </p:cNvSpPr>
          <p:nvPr>
            <p:ph type="body" sz="quarter" idx="11"/>
          </p:nvPr>
        </p:nvSpPr>
        <p:spPr/>
        <p:txBody>
          <a:bodyPr/>
          <a:lstStyle/>
          <a:p>
            <a:r>
              <a:rPr lang="da-DK" dirty="0"/>
              <a:t>Niveau 3 – Modificeret markedsløsning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0583605"/>
      </p:ext>
    </p:extLst>
  </p:cSld>
  <p:clrMapOvr>
    <a:masterClrMapping/>
  </p:clrMapOvr>
  <mc:AlternateContent xmlns:mc="http://schemas.openxmlformats.org/markup-compatibility/2006" xmlns:p14="http://schemas.microsoft.com/office/powerpoint/2010/main">
    <mc:Choice Requires="p14">
      <p:transition spd="slow" p14:dur="2000" advTm="114163"/>
    </mc:Choice>
    <mc:Fallback xmlns="">
      <p:transition spd="slow" advTm="114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International regnskabsregulering</a:t>
            </a:r>
          </a:p>
        </p:txBody>
      </p:sp>
      <p:sp>
        <p:nvSpPr>
          <p:cNvPr id="4" name="Content Placeholder 3"/>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sz="1400" dirty="0">
                <a:cs typeface="Times New Roman" panose="02020603050405020304" pitchFamily="18" charset="0"/>
              </a:rPr>
              <a:t>EU har formuleret tre formål med regnskabsharmonisering:</a:t>
            </a:r>
          </a:p>
          <a:p>
            <a:endParaRPr lang="da-DK" altLang="da-DK" sz="1400" dirty="0">
              <a:cs typeface="Times New Roman" panose="02020603050405020304" pitchFamily="18" charset="0"/>
            </a:endParaRPr>
          </a:p>
          <a:p>
            <a:pPr>
              <a:buFont typeface="+mj-lt"/>
              <a:buAutoNum type="arabicPeriod"/>
            </a:pPr>
            <a:r>
              <a:rPr lang="da-DK" altLang="da-DK" sz="1400" b="1" dirty="0">
                <a:cs typeface="Times New Roman" panose="02020603050405020304" pitchFamily="18" charset="0"/>
              </a:rPr>
              <a:t>Effektiv ressourceallokering</a:t>
            </a:r>
            <a:r>
              <a:rPr lang="da-DK" altLang="da-DK" sz="1400" dirty="0">
                <a:cs typeface="Times New Roman" panose="02020603050405020304" pitchFamily="18" charset="0"/>
              </a:rPr>
              <a:t>. Det europæiske samarbejde i EU lægger vægt på etablering af et frit fællesmarked med fri bevægelse af kapital, varer, tjenesteydelser og arbejdskraft med henblik på at maksimere den økonomiske velstand i unionen.</a:t>
            </a:r>
          </a:p>
          <a:p>
            <a:pPr>
              <a:buFont typeface="+mj-lt"/>
              <a:buAutoNum type="arabicPeriod"/>
            </a:pPr>
            <a:endParaRPr lang="da-DK" altLang="da-DK" sz="1400" dirty="0">
              <a:cs typeface="Times New Roman" panose="02020603050405020304" pitchFamily="18" charset="0"/>
            </a:endParaRPr>
          </a:p>
          <a:p>
            <a:pPr>
              <a:buFont typeface="+mj-lt"/>
              <a:buAutoNum type="arabicPeriod"/>
            </a:pPr>
            <a:r>
              <a:rPr lang="da-DK" altLang="da-DK" sz="1400" b="1" dirty="0">
                <a:cs typeface="Times New Roman" panose="02020603050405020304" pitchFamily="18" charset="0"/>
              </a:rPr>
              <a:t>Beskyttelse af investorer</a:t>
            </a:r>
            <a:r>
              <a:rPr lang="da-DK" altLang="da-DK" sz="1400" dirty="0">
                <a:cs typeface="Times New Roman" panose="02020603050405020304" pitchFamily="18" charset="0"/>
              </a:rPr>
              <a:t>. Regnskabsharmoniseringen har også til formål at beskytte investorerne. Det gælder især investorer fra andre lande i unionen, der ikke har samme indsigt i de øvrige medlemslandes regnskabspraksis</a:t>
            </a:r>
          </a:p>
          <a:p>
            <a:pPr>
              <a:buFont typeface="+mj-lt"/>
              <a:buAutoNum type="arabicPeriod"/>
            </a:pPr>
            <a:endParaRPr lang="da-DK" altLang="da-DK" sz="1400" dirty="0">
              <a:cs typeface="Times New Roman" panose="02020603050405020304" pitchFamily="18" charset="0"/>
            </a:endParaRPr>
          </a:p>
          <a:p>
            <a:pPr>
              <a:buFont typeface="+mj-lt"/>
              <a:buAutoNum type="arabicPeriod"/>
            </a:pPr>
            <a:r>
              <a:rPr lang="da-DK" altLang="da-DK" sz="1400" b="1" dirty="0">
                <a:cs typeface="Times New Roman" panose="02020603050405020304" pitchFamily="18" charset="0"/>
              </a:rPr>
              <a:t>Konkurrencehensyn</a:t>
            </a:r>
            <a:r>
              <a:rPr lang="da-DK" altLang="da-DK" sz="1400" dirty="0">
                <a:cs typeface="Times New Roman" panose="02020603050405020304" pitchFamily="18" charset="0"/>
              </a:rPr>
              <a:t>. Ens regler har også til formål at forhindre, at de enkelte medlemslande indfører særligt lempelige regler på det selskabsretlige område, herunder regnskabsområdet, for at tiltrække virksomheder. Denne konkurrence kendes fra USA, hvor staterne har konkurreret indbyrdes om at tiltrække virksomheder. Som den mindste stat i USA er Delaware kendt for at have succes med denne form for erhvervspolitik (Delaware-effekten)</a:t>
            </a:r>
          </a:p>
        </p:txBody>
      </p:sp>
      <p:sp>
        <p:nvSpPr>
          <p:cNvPr id="5" name="Text Placeholder 4"/>
          <p:cNvSpPr>
            <a:spLocks noGrp="1"/>
          </p:cNvSpPr>
          <p:nvPr>
            <p:ph type="body" sz="quarter" idx="11"/>
          </p:nvPr>
        </p:nvSpPr>
        <p:spPr/>
        <p:txBody>
          <a:bodyPr/>
          <a:lstStyle/>
          <a:p>
            <a:r>
              <a:rPr lang="da-DK" dirty="0"/>
              <a:t>Regnskabsregulering i EU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605552"/>
      </p:ext>
    </p:extLst>
  </p:cSld>
  <p:clrMapOvr>
    <a:masterClrMapping/>
  </p:clrMapOvr>
  <mc:AlternateContent xmlns:mc="http://schemas.openxmlformats.org/markup-compatibility/2006" xmlns:p14="http://schemas.microsoft.com/office/powerpoint/2010/main">
    <mc:Choice Requires="p14">
      <p:transition spd="slow" p14:dur="2000" advTm="174482"/>
    </mc:Choice>
    <mc:Fallback xmlns="">
      <p:transition spd="slow" advTm="174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Udvikling i lovgivningen</a:t>
            </a:r>
          </a:p>
        </p:txBody>
      </p:sp>
      <p:sp>
        <p:nvSpPr>
          <p:cNvPr id="2" name="Text Placeholder 1"/>
          <p:cNvSpPr>
            <a:spLocks noGrp="1"/>
          </p:cNvSpPr>
          <p:nvPr>
            <p:ph type="body" sz="quarter" idx="11"/>
          </p:nvPr>
        </p:nvSpPr>
        <p:spPr/>
        <p:txBody>
          <a:bodyPr/>
          <a:lstStyle/>
          <a:p>
            <a:endParaRPr lang="da-DK"/>
          </a:p>
        </p:txBody>
      </p:sp>
      <p:sp>
        <p:nvSpPr>
          <p:cNvPr id="3" name="Content Placeholder 2"/>
          <p:cNvSpPr>
            <a:spLocks noGrp="1"/>
          </p:cNvSpPr>
          <p:nvPr>
            <p:ph idx="1"/>
          </p:nvPr>
        </p:nvSpPr>
        <p:spPr/>
        <p:txBody>
          <a:bodyPr/>
          <a:lstStyle/>
          <a:p>
            <a:endParaRPr lang="da-DK"/>
          </a:p>
        </p:txBody>
      </p:sp>
      <p:pic>
        <p:nvPicPr>
          <p:cNvPr id="6" name="Picture 5"/>
          <p:cNvPicPr>
            <a:picLocks noChangeAspect="1"/>
          </p:cNvPicPr>
          <p:nvPr/>
        </p:nvPicPr>
        <p:blipFill>
          <a:blip r:embed="rId4"/>
          <a:stretch>
            <a:fillRect/>
          </a:stretch>
        </p:blipFill>
        <p:spPr>
          <a:xfrm>
            <a:off x="2009775" y="1762124"/>
            <a:ext cx="6546942" cy="4259163"/>
          </a:xfrm>
          <a:prstGeom prst="rect">
            <a:avLst/>
          </a:prstGeom>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end="3778.9342"/>
                </p14:media>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2676744"/>
      </p:ext>
    </p:extLst>
  </p:cSld>
  <p:clrMapOvr>
    <a:masterClrMapping/>
  </p:clrMapOvr>
  <mc:AlternateContent xmlns:mc="http://schemas.openxmlformats.org/markup-compatibility/2006" xmlns:p14="http://schemas.microsoft.com/office/powerpoint/2010/main">
    <mc:Choice Requires="p14">
      <p:transition spd="slow" p14:dur="2000" advTm="93973"/>
    </mc:Choice>
    <mc:Fallback xmlns="">
      <p:transition spd="slow" advTm="9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da-DK" dirty="0"/>
              <a:t>Tak for i dag</a:t>
            </a:r>
          </a:p>
        </p:txBody>
      </p:sp>
      <p:sp>
        <p:nvSpPr>
          <p:cNvPr id="6" name="text" descr="{&quot;templafy&quot;:{&quot;id&quot;:&quot;f4bc55a2-3ba7-43ea-abbc-65b90dc1b9d9&quot;}}" title="UserProfile.LegalEntity.DisclaimerPSDC_{{DocumentLanguage}}_{{Form.InternalExternal.Audience}}">
            <a:extLst>
              <a:ext uri="{FF2B5EF4-FFF2-40B4-BE49-F238E27FC236}">
                <a16:creationId xmlns:a16="http://schemas.microsoft.com/office/drawing/2014/main" id="{D4EB9659-EFB1-4A57-9D3F-696634B84A99}"/>
              </a:ext>
            </a:extLst>
          </p:cNvPr>
          <p:cNvSpPr/>
          <p:nvPr/>
        </p:nvSpPr>
        <p:spPr bwMode="gray">
          <a:xfrm>
            <a:off x="501651" y="4211955"/>
            <a:ext cx="8528935" cy="2169796"/>
          </a:xfrm>
          <a:prstGeom prst="rect">
            <a:avLst/>
          </a:prstGeom>
        </p:spPr>
        <p:txBody>
          <a:bodyPr vert="horz" lIns="0" tIns="0" rIns="0" bIns="0" rtlCol="0" anchor="b" anchorCtr="0">
            <a:noAutofit/>
          </a:bodyPr>
          <a:lstStyle/>
          <a:p>
            <a:pPr lvl="0" indent="0">
              <a:lnSpc>
                <a:spcPct val="100000"/>
              </a:lnSpc>
              <a:spcBef>
                <a:spcPts val="0"/>
              </a:spcBef>
              <a:spcAft>
                <a:spcPts val="600"/>
              </a:spcAft>
              <a:buSzPct val="100000"/>
              <a:buFont typeface="Arial" panose="020B0604020202020204" pitchFamily="34" charset="0"/>
              <a:buNone/>
            </a:pPr>
            <a:r>
              <a:rPr lang="da-DK" sz="1100" b="0" dirty="0">
                <a:latin typeface="Verdana" panose="020B0604030504040204" pitchFamily="34" charset="0"/>
                <a:ea typeface="Verdana" panose="020B0604030504040204" pitchFamily="34" charset="0"/>
                <a:cs typeface="Calibri Light" panose="020F0302020204030204" pitchFamily="34" charset="0"/>
              </a:rPr>
              <a:t>
Præsentationen er udarbejdet til brug for undervisning i lærebogen </a:t>
            </a:r>
            <a:br>
              <a:rPr lang="da-DK" sz="1100" b="0" dirty="0">
                <a:latin typeface="Verdana" panose="020B0604030504040204" pitchFamily="34" charset="0"/>
                <a:ea typeface="Verdana" panose="020B0604030504040204" pitchFamily="34" charset="0"/>
                <a:cs typeface="Calibri Light" panose="020F0302020204030204" pitchFamily="34" charset="0"/>
              </a:rPr>
            </a:br>
            <a:r>
              <a:rPr lang="da-DK" sz="1100" b="0" dirty="0">
                <a:latin typeface="Verdana" panose="020B0604030504040204" pitchFamily="34" charset="0"/>
                <a:ea typeface="Verdana" panose="020B0604030504040204" pitchFamily="34" charset="0"/>
                <a:cs typeface="Calibri Light" panose="020F0302020204030204" pitchFamily="34" charset="0"/>
              </a:rPr>
              <a:t>Finansiel Rapportering – teori og regulering. </a:t>
            </a:r>
          </a:p>
          <a:p>
            <a:pPr lvl="0" indent="0">
              <a:lnSpc>
                <a:spcPct val="100000"/>
              </a:lnSpc>
              <a:spcBef>
                <a:spcPts val="0"/>
              </a:spcBef>
              <a:spcAft>
                <a:spcPts val="600"/>
              </a:spcAft>
              <a:buSzPct val="100000"/>
              <a:buFont typeface="Arial" panose="020B0604020202020204" pitchFamily="34" charset="0"/>
              <a:buNone/>
            </a:pPr>
            <a:r>
              <a:rPr lang="da-DK" sz="1100" dirty="0">
                <a:latin typeface="Verdana" panose="020B0604030504040204" pitchFamily="34" charset="0"/>
                <a:ea typeface="Verdana" panose="020B0604030504040204" pitchFamily="34" charset="0"/>
                <a:cs typeface="Calibri Light" panose="020F0302020204030204" pitchFamily="34" charset="0"/>
              </a:rPr>
              <a:t>Kopiering eller offentliggørelse af hele eller dele af præsentationen er ikke tilladt uden forfatternes forudgående accept.</a:t>
            </a:r>
            <a:endParaRPr lang="da-DK" sz="1100" b="0" dirty="0">
              <a:latin typeface="Verdana" panose="020B0604030504040204" pitchFamily="34" charset="0"/>
              <a:ea typeface="Verdana" panose="020B0604030504040204" pitchFamily="34" charset="0"/>
              <a:cs typeface="Calibri Light" panose="020F0302020204030204" pitchFamily="34" charset="0"/>
            </a:endParaRPr>
          </a:p>
          <a:p>
            <a:pPr lvl="0" indent="0">
              <a:lnSpc>
                <a:spcPct val="100000"/>
              </a:lnSpc>
              <a:spcBef>
                <a:spcPts val="0"/>
              </a:spcBef>
              <a:spcAft>
                <a:spcPts val="600"/>
              </a:spcAft>
              <a:buSzPct val="100000"/>
              <a:buFont typeface="Arial" panose="020B0604020202020204" pitchFamily="34" charset="0"/>
              <a:buNone/>
            </a:pPr>
            <a:r>
              <a:rPr lang="da-DK" sz="1100" b="0" dirty="0">
                <a:latin typeface="Verdana" panose="020B0604030504040204" pitchFamily="34" charset="0"/>
                <a:ea typeface="Verdana" panose="020B0604030504040204" pitchFamily="34" charset="0"/>
                <a:cs typeface="Calibri Light" panose="020F0302020204030204" pitchFamily="34" charset="0"/>
              </a:rPr>
              <a:t>
© 2020 Kyhnauv Education IVS.</a:t>
            </a:r>
          </a:p>
        </p:txBody>
      </p:sp>
    </p:spTree>
    <p:extLst>
      <p:ext uri="{BB962C8B-B14F-4D97-AF65-F5344CB8AC3E}">
        <p14:creationId xmlns:p14="http://schemas.microsoft.com/office/powerpoint/2010/main" val="1480052473"/>
      </p:ext>
    </p:extLst>
  </p:cSld>
  <p:clrMapOvr>
    <a:masterClrMapping/>
  </p:clrMapOvr>
  <mc:AlternateContent xmlns:mc="http://schemas.openxmlformats.org/markup-compatibility/2006" xmlns:p14="http://schemas.microsoft.com/office/powerpoint/2010/main">
    <mc:Choice Requires="p14">
      <p:transition spd="slow" p14:dur="2000" advTm="1447"/>
    </mc:Choice>
    <mc:Fallback xmlns="">
      <p:transition spd="slow" advTm="144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a-DK" dirty="0"/>
              <a:t>Indlæringsmål til kapitel 2</a:t>
            </a:r>
          </a:p>
        </p:txBody>
      </p:sp>
      <p:sp>
        <p:nvSpPr>
          <p:cNvPr id="4" name="Content Placeholder 3"/>
          <p:cNvSpPr>
            <a:spLocks noGrp="1"/>
          </p:cNvSpPr>
          <p:nvPr>
            <p:ph idx="1"/>
          </p:nvPr>
        </p:nvSpPr>
        <p:spPr/>
        <p:txBody>
          <a:bodyPr/>
          <a:lstStyle/>
          <a:p>
            <a:pPr marL="0" indent="0" eaLnBrk="1" hangingPunct="1">
              <a:buNone/>
              <a:defRPr/>
            </a:pPr>
            <a:r>
              <a:rPr lang="da-DK" dirty="0"/>
              <a:t>Når du har læst dette kapitel, skal du kunne redegøre for:</a:t>
            </a:r>
          </a:p>
          <a:p>
            <a:pPr eaLnBrk="1" hangingPunct="1">
              <a:defRPr/>
            </a:pPr>
            <a:endParaRPr lang="da-DK" dirty="0"/>
          </a:p>
          <a:p>
            <a:pPr marL="285750" indent="-285750" eaLnBrk="1" hangingPunct="1">
              <a:buFont typeface="Arial" panose="020B0604020202020204" pitchFamily="34" charset="0"/>
              <a:buChar char="•"/>
              <a:defRPr/>
            </a:pPr>
            <a:r>
              <a:rPr lang="da-DK" dirty="0"/>
              <a:t>Teoretiske argumenter for og imod markedsløsning og regulering</a:t>
            </a:r>
          </a:p>
          <a:p>
            <a:pPr marL="285750" indent="-285750" eaLnBrk="1" hangingPunct="1">
              <a:buFont typeface="Arial" panose="020B0604020202020204" pitchFamily="34" charset="0"/>
              <a:buChar char="•"/>
              <a:defRPr/>
            </a:pPr>
            <a:r>
              <a:rPr lang="da-DK" dirty="0"/>
              <a:t>Den danske reguleringsstrategi: lovgivning, privatsektorregulering og modificeret markedsløsning</a:t>
            </a:r>
          </a:p>
          <a:p>
            <a:pPr marL="285750" indent="-285750" eaLnBrk="1" hangingPunct="1">
              <a:buFont typeface="Arial" panose="020B0604020202020204" pitchFamily="34" charset="0"/>
              <a:buChar char="•"/>
              <a:defRPr/>
            </a:pPr>
            <a:r>
              <a:rPr lang="da-DK" dirty="0"/>
              <a:t>Reguleringsprocessen i EU mht. Formål, anvendelse af direktiver og forordning og godkendelse af internationale regnskabsstandarder</a:t>
            </a:r>
          </a:p>
          <a:p>
            <a:pPr marL="285750" indent="-285750" eaLnBrk="1" hangingPunct="1">
              <a:buFont typeface="Arial" panose="020B0604020202020204" pitchFamily="34" charset="0"/>
              <a:buChar char="•"/>
              <a:defRPr/>
            </a:pPr>
            <a:r>
              <a:rPr lang="da-DK" dirty="0" err="1"/>
              <a:t>IASB’s</a:t>
            </a:r>
            <a:r>
              <a:rPr lang="da-DK" dirty="0"/>
              <a:t> og </a:t>
            </a:r>
            <a:r>
              <a:rPr lang="da-DK" dirty="0" err="1"/>
              <a:t>FASB’s</a:t>
            </a:r>
            <a:r>
              <a:rPr lang="da-DK" dirty="0"/>
              <a:t> historiske udvikling og nuværende struktur </a:t>
            </a:r>
          </a:p>
          <a:p>
            <a:pPr marL="285750" indent="-285750" eaLnBrk="1" hangingPunct="1">
              <a:buFont typeface="Arial" panose="020B0604020202020204" pitchFamily="34" charset="0"/>
              <a:buChar char="•"/>
              <a:defRPr/>
            </a:pPr>
            <a:r>
              <a:rPr lang="da-DK" dirty="0"/>
              <a:t>Konvergensprojektet mellem IASB og FASB, herunder forskellen mellem princip- og regelbaserede regnskabsstandarder</a:t>
            </a:r>
          </a:p>
          <a:p>
            <a:pPr marL="285750" indent="-285750" eaLnBrk="1" hangingPunct="1">
              <a:buFont typeface="Arial" panose="020B0604020202020204" pitchFamily="34" charset="0"/>
              <a:buChar char="•"/>
              <a:defRPr/>
            </a:pPr>
            <a:r>
              <a:rPr lang="da-DK" dirty="0"/>
              <a:t>Udviklingen inden for regnskabsregulering i Danmark og EU</a:t>
            </a:r>
          </a:p>
          <a:p>
            <a:pPr marL="285750" indent="-285750" eaLnBrk="1" hangingPunct="1">
              <a:buFont typeface="Arial" panose="020B0604020202020204" pitchFamily="34" charset="0"/>
              <a:buChar char="•"/>
              <a:defRPr/>
            </a:pPr>
            <a:endParaRPr lang="da-DK" dirty="0"/>
          </a:p>
        </p:txBody>
      </p:sp>
      <p:sp>
        <p:nvSpPr>
          <p:cNvPr id="6" name="Text Placeholder 5"/>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10"/>
    </mc:Choice>
    <mc:Fallback xmlns="">
      <p:transition spd="slow" advTm="5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pPr marL="285750" indent="-285750" eaLnBrk="1" hangingPunct="1">
              <a:lnSpc>
                <a:spcPct val="115000"/>
              </a:lnSpc>
              <a:buFont typeface="Arial" panose="020B0604020202020204" pitchFamily="34" charset="0"/>
              <a:buChar char="•"/>
              <a:defRPr/>
            </a:pPr>
            <a:r>
              <a:rPr lang="da-DK" altLang="da-DK" dirty="0"/>
              <a:t>Få økonomiske aktiviteter i samfundet er reguleret så intensivt som produktionen af ekstern regnskabsinformation i store virksomheder.</a:t>
            </a:r>
          </a:p>
          <a:p>
            <a:pPr marL="285750" indent="-285750" eaLnBrk="1" hangingPunct="1">
              <a:lnSpc>
                <a:spcPct val="115000"/>
              </a:lnSpc>
              <a:buFont typeface="Arial" panose="020B0604020202020204" pitchFamily="34" charset="0"/>
              <a:buChar char="•"/>
              <a:defRPr/>
            </a:pPr>
            <a:r>
              <a:rPr lang="da-DK" altLang="da-DK" dirty="0"/>
              <a:t>Reguleringen består dels af regnskabslovgivning/internationale regnskabsstandarder vedtaget af Folketinget/EU, dels af regnskabsstandarder/vejledninger udarbejdet i den private sektor.</a:t>
            </a:r>
          </a:p>
          <a:p>
            <a:pPr marL="285750" indent="-285750" eaLnBrk="1" hangingPunct="1">
              <a:buFont typeface="Arial" panose="020B0604020202020204" pitchFamily="34" charset="0"/>
              <a:buChar char="•"/>
              <a:defRPr/>
            </a:pPr>
            <a:r>
              <a:rPr lang="da-DK" altLang="da-DK" dirty="0"/>
              <a:t>Som alternativ til regulering er markedsløsning en mulighed, der jævnligt diskuteres. Eftersom regnskabsinformation kan betragtes som et økonomisk gode, der er underlagt markedskræfterne, udbud og efterspørgsel, på samme måde som andre varer og tjenesteydelser i samfundet, er det muligt at overlade regnskabsproduktionen til de frie markedskræfter</a:t>
            </a:r>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7150624"/>
      </p:ext>
    </p:extLst>
  </p:cSld>
  <p:clrMapOvr>
    <a:masterClrMapping/>
  </p:clrMapOvr>
  <mc:AlternateContent xmlns:mc="http://schemas.openxmlformats.org/markup-compatibility/2006" xmlns:p14="http://schemas.microsoft.com/office/powerpoint/2010/main">
    <mc:Choice Requires="p14">
      <p:transition spd="slow" p14:dur="2000" advTm="96401"/>
    </mc:Choice>
    <mc:Fallback xmlns="">
      <p:transition spd="slow" advTm="9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Fordele ved markedsløsning</a:t>
            </a:r>
          </a:p>
        </p:txBody>
      </p:sp>
      <p:sp>
        <p:nvSpPr>
          <p:cNvPr id="4" name="Content Placeholder 3"/>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85750" indent="-285750" eaLnBrk="1" hangingPunct="1">
              <a:lnSpc>
                <a:spcPct val="115000"/>
              </a:lnSpc>
              <a:buFont typeface="Arial" panose="020B0604020202020204" pitchFamily="34" charset="0"/>
            </a:pPr>
            <a:r>
              <a:rPr lang="da-DK" sz="1400" dirty="0"/>
              <a:t>Eksterne regnskaber kun vil blive produceret i den udstrækning, der er efterspørgsel efter dem, vil man kunne undgå den overproduktion, der hævdes at finde sted, når der indføres en generel regnskabspligt.</a:t>
            </a:r>
          </a:p>
          <a:p>
            <a:pPr marL="285750" indent="-285750" eaLnBrk="1" hangingPunct="1">
              <a:lnSpc>
                <a:spcPct val="115000"/>
              </a:lnSpc>
              <a:buFont typeface="Arial" panose="020B0604020202020204" pitchFamily="34" charset="0"/>
            </a:pPr>
            <a:endParaRPr lang="da-DK" sz="1400" dirty="0"/>
          </a:p>
          <a:p>
            <a:pPr marL="285750" indent="-285750" eaLnBrk="1" hangingPunct="1">
              <a:lnSpc>
                <a:spcPct val="115000"/>
              </a:lnSpc>
              <a:buFont typeface="Arial" panose="020B0604020202020204" pitchFamily="34" charset="0"/>
            </a:pPr>
            <a:r>
              <a:rPr lang="da-DK" sz="1400" dirty="0"/>
              <a:t>Virksomhederne frigøres derved fra den ekstraomkostning, de ikke kan se berettigelsen af. Især små virksomheder fremfører dette argument. De mener, at de er bedst til selv at vurdere, om der er behov for at udarbejde et eksternt regnskab, og at behovet ikke er så udbredt, at det bør være et generelt krav </a:t>
            </a:r>
          </a:p>
          <a:p>
            <a:pPr marL="285750" indent="-285750" eaLnBrk="1" hangingPunct="1">
              <a:lnSpc>
                <a:spcPct val="115000"/>
              </a:lnSpc>
              <a:buFont typeface="Arial" panose="020B0604020202020204" pitchFamily="34" charset="0"/>
            </a:pPr>
            <a:endParaRPr lang="da-DK" sz="1400" dirty="0"/>
          </a:p>
          <a:p>
            <a:pPr marL="285750" indent="-285750" eaLnBrk="1" hangingPunct="1">
              <a:lnSpc>
                <a:spcPct val="115000"/>
              </a:lnSpc>
              <a:buFont typeface="Arial" panose="020B0604020202020204" pitchFamily="34" charset="0"/>
            </a:pPr>
            <a:r>
              <a:rPr lang="da-DK" sz="1400" dirty="0"/>
              <a:t>Markedsløsningen resulterer i producent- og brugertilpassede produkter frem for reguleringens standardprodukt. Markedstilhængerne fremhæver bl.a., at aktieanalytikere og kreditoplysningsbureauer i virkeligheden er et overflødigt mellemled, hvis eksistens skyldes, at standardproduktet ikke i tilstrækkelig grad opfylder de heterogene informationsbehov, som brugerne har</a:t>
            </a:r>
          </a:p>
          <a:p>
            <a:pPr marL="285750" indent="-285750" eaLnBrk="1" hangingPunct="1">
              <a:lnSpc>
                <a:spcPct val="115000"/>
              </a:lnSpc>
              <a:buFont typeface="Arial" panose="020B0604020202020204" pitchFamily="34" charset="0"/>
            </a:pPr>
            <a:endParaRPr lang="da-DK" sz="1400" dirty="0"/>
          </a:p>
          <a:p>
            <a:pPr marL="285750" indent="-285750" eaLnBrk="1" hangingPunct="1">
              <a:lnSpc>
                <a:spcPct val="115000"/>
              </a:lnSpc>
              <a:buFont typeface="Arial" panose="020B0604020202020204" pitchFamily="34" charset="0"/>
            </a:pPr>
            <a:r>
              <a:rPr lang="da-DK" sz="1400" dirty="0"/>
              <a:t>Ved markedsløsningen opnår regnskabspraksis en dynamik, som aldrig ville kunne præsteres af reguleringsorganer. Regulering halter altid efter udviklingen i et dynamisk erhvervsliv, der hele tiden står over for nye problemstillinger, fx i relation til overgangen fra industri- til videnssamfundet</a:t>
            </a:r>
          </a:p>
        </p:txBody>
      </p:sp>
      <p:sp>
        <p:nvSpPr>
          <p:cNvPr id="5" name="Text Placeholder 4"/>
          <p:cNvSpPr>
            <a:spLocks noGrp="1"/>
          </p:cNvSpPr>
          <p:nvPr>
            <p:ph type="body" sz="quarter" idx="11"/>
          </p:nvPr>
        </p:nvSpPr>
        <p:spPr/>
        <p:txBody>
          <a:bodyPr/>
          <a:lstStyle/>
          <a:p>
            <a:endParaRPr lang="da-DK"/>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6207921"/>
      </p:ext>
    </p:extLst>
  </p:cSld>
  <p:clrMapOvr>
    <a:masterClrMapping/>
  </p:clrMapOvr>
  <mc:AlternateContent xmlns:mc="http://schemas.openxmlformats.org/markup-compatibility/2006" xmlns:p14="http://schemas.microsoft.com/office/powerpoint/2010/main">
    <mc:Choice Requires="p14">
      <p:transition spd="slow" p14:dur="2000" advTm="202584"/>
    </mc:Choice>
    <mc:Fallback xmlns="">
      <p:transition spd="slow" advTm="20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Principal-agent-teori</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85750" indent="-285750" eaLnBrk="1" hangingPunct="1">
              <a:lnSpc>
                <a:spcPct val="115000"/>
              </a:lnSpc>
              <a:buFont typeface="Arial" panose="020B0604020202020204" pitchFamily="34" charset="0"/>
              <a:buChar char="•"/>
            </a:pPr>
            <a:r>
              <a:rPr lang="da-DK" altLang="da-DK" dirty="0"/>
              <a:t>Ifølge principal-agent-teorien er ledelsen agent for ejerne (principalen), og ejernes informationsbehov består i at kontrollere, hvordan ledelsen (agenten) forvalter de økonomiske ressourcer, den har fået overdraget. </a:t>
            </a:r>
          </a:p>
          <a:p>
            <a:pPr marL="285750" indent="-285750" eaLnBrk="1" hangingPunct="1">
              <a:lnSpc>
                <a:spcPct val="115000"/>
              </a:lnSpc>
              <a:buFont typeface="Arial" panose="020B0604020202020204" pitchFamily="34" charset="0"/>
              <a:buChar char="•"/>
            </a:pPr>
            <a:endParaRPr lang="da-DK" altLang="da-DK" dirty="0"/>
          </a:p>
          <a:p>
            <a:pPr marL="285750" indent="-285750" eaLnBrk="1" hangingPunct="1">
              <a:lnSpc>
                <a:spcPct val="115000"/>
              </a:lnSpc>
              <a:buFont typeface="Arial" panose="020B0604020202020204" pitchFamily="34" charset="0"/>
              <a:buChar char="•"/>
            </a:pPr>
            <a:r>
              <a:rPr lang="da-DK" altLang="da-DK" dirty="0"/>
              <a:t>Da ledelsen ligger inde med betydelig flere oplysninger om virksomheden end ejerne, fordi den har adgang til virksomhedens interne regnskab, vil der være en informationsforskel (asymmetrisk information) mellem ledelse og ejere.</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85750" indent="-285750" eaLnBrk="1" hangingPunct="1">
              <a:lnSpc>
                <a:spcPct val="115000"/>
              </a:lnSpc>
              <a:buFont typeface="Arial" panose="020B0604020202020204" pitchFamily="34" charset="0"/>
              <a:buChar char="•"/>
            </a:pPr>
            <a:endParaRPr lang="da-DK" sz="160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0181809"/>
      </p:ext>
    </p:extLst>
  </p:cSld>
  <p:clrMapOvr>
    <a:masterClrMapping/>
  </p:clrMapOvr>
  <mc:AlternateContent xmlns:mc="http://schemas.openxmlformats.org/markup-compatibility/2006" xmlns:p14="http://schemas.microsoft.com/office/powerpoint/2010/main">
    <mc:Choice Requires="p14">
      <p:transition spd="slow" p14:dur="2000" advTm="68971"/>
    </mc:Choice>
    <mc:Fallback xmlns="">
      <p:transition spd="slow" advTm="6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Konkurrence på kapitalmarkederne og signalteori</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85750" indent="-285750" eaLnBrk="1" hangingPunct="1">
              <a:lnSpc>
                <a:spcPct val="115000"/>
              </a:lnSpc>
              <a:buFont typeface="Arial" panose="020B0604020202020204" pitchFamily="34" charset="0"/>
              <a:buChar char="•"/>
            </a:pPr>
            <a:r>
              <a:rPr lang="da-DK" altLang="da-DK" sz="1400" dirty="0"/>
              <a:t>Signalteorien forklarer, hvorfor ledelsen har incitament til frivilligt at offentliggøre regnskabsinformation til alle ressourceejerne, herunder især långivere og investorer på kapitalmarkederne.	</a:t>
            </a:r>
          </a:p>
          <a:p>
            <a:pPr marL="285750" indent="-285750" eaLnBrk="1" hangingPunct="1">
              <a:lnSpc>
                <a:spcPct val="115000"/>
              </a:lnSpc>
              <a:buFont typeface="Arial" panose="020B0604020202020204" pitchFamily="34" charset="0"/>
              <a:buChar char="•"/>
            </a:pPr>
            <a:r>
              <a:rPr lang="da-DK" altLang="da-DK" sz="1400" dirty="0"/>
              <a:t>Virksomhederne konkurrerer indbyrdes om at få tilført kapital, og de virksomheder, som har et godt omdømme og fører en åben og valid informationspolitik, forventes at opnå de bedste finansieringsbetingelser.	</a:t>
            </a:r>
          </a:p>
          <a:p>
            <a:pPr marL="285750" indent="-285750" eaLnBrk="1" hangingPunct="1">
              <a:lnSpc>
                <a:spcPct val="115000"/>
              </a:lnSpc>
              <a:buFont typeface="Arial" panose="020B0604020202020204" pitchFamily="34" charset="0"/>
              <a:buChar char="•"/>
            </a:pPr>
            <a:r>
              <a:rPr lang="da-DK" altLang="da-DK" sz="1400" dirty="0"/>
              <a:t>Holdes information tilbage, vil det gøre kapitalindskydernes skøn over virksomhedernes fremtidsudsigter mere usikre.	</a:t>
            </a:r>
          </a:p>
          <a:p>
            <a:pPr marL="285750" indent="-285750" eaLnBrk="1" hangingPunct="1">
              <a:lnSpc>
                <a:spcPct val="115000"/>
              </a:lnSpc>
              <a:buFont typeface="Arial" panose="020B0604020202020204" pitchFamily="34" charset="0"/>
              <a:buChar char="•"/>
            </a:pPr>
            <a:r>
              <a:rPr lang="da-DK" altLang="da-DK" sz="1400" dirty="0"/>
              <a:t>Opfatter kapitalindskyderne det direkte som udtryk for, at virksomhederne undlader at oplyse om negative forhold, vil det yderligere skade dem på kapitalmarkederne. 	</a:t>
            </a:r>
          </a:p>
          <a:p>
            <a:pPr marL="285750" indent="-285750" eaLnBrk="1" hangingPunct="1">
              <a:lnSpc>
                <a:spcPct val="115000"/>
              </a:lnSpc>
              <a:buFont typeface="Arial" panose="020B0604020202020204" pitchFamily="34" charset="0"/>
              <a:buChar char="•"/>
            </a:pPr>
            <a:r>
              <a:rPr lang="da-DK" altLang="da-DK" sz="1400" dirty="0"/>
              <a:t>Som følge heraf vil virksomheder med dårlige nyheder vil være tvunget til at være lige så åbne om deres forhold som virksomheder, der rapporterer gode nyheder. Endvidere vil ledelsen i egen interesse indrette sit eksterne regnskab efter konkurrenternes på kapitalmarkederne, fordi større sammenlignelighed medvirker til at reducere usikkerheden om virksomhedens økonomiske forhold, hvilket gør den mere attraktiv som investeringsobjekt.</a:t>
            </a:r>
          </a:p>
          <a:p>
            <a:pPr marL="285750" indent="-285750" eaLnBrk="1" hangingPunct="1">
              <a:lnSpc>
                <a:spcPct val="115000"/>
              </a:lnSpc>
              <a:buFont typeface="Arial" panose="020B0604020202020204" pitchFamily="34" charset="0"/>
              <a:buChar char="•"/>
            </a:pPr>
            <a:r>
              <a:rPr lang="da-DK" altLang="da-DK" sz="1400" dirty="0"/>
              <a:t>På aktiemarkedet vil aktiekursen stige til gavn for ledelser med aktiebaseret vederlæggelse. Ligeledes reduceres risikoen for opkøb med efterfølgende udskiftning af ledelsen.</a:t>
            </a:r>
            <a:endParaRPr lang="da-DK" sz="1400"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9631076"/>
      </p:ext>
    </p:extLst>
  </p:cSld>
  <p:clrMapOvr>
    <a:masterClrMapping/>
  </p:clrMapOvr>
  <mc:AlternateContent xmlns:mc="http://schemas.openxmlformats.org/markup-compatibility/2006" xmlns:p14="http://schemas.microsoft.com/office/powerpoint/2010/main">
    <mc:Choice Requires="p14">
      <p:transition spd="slow" p14:dur="2000" advTm="239596"/>
    </mc:Choice>
    <mc:Fallback xmlns="">
      <p:transition spd="slow" advTm="23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lnSpc>
                <a:spcPct val="115000"/>
              </a:lnSpc>
            </a:pPr>
            <a:r>
              <a:rPr lang="da-DK" altLang="da-DK" dirty="0"/>
              <a:t>Eksterne regnskaber er et offentligt gode</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85750" indent="-285750" eaLnBrk="1" hangingPunct="1">
              <a:lnSpc>
                <a:spcPct val="115000"/>
              </a:lnSpc>
              <a:buFont typeface="Arial" panose="020B0604020202020204" pitchFamily="34" charset="0"/>
              <a:buChar char="•"/>
            </a:pPr>
            <a:r>
              <a:rPr lang="da-DK" altLang="da-DK" dirty="0"/>
              <a:t>Eksplicitte markedsfejl opstår på et privat marked for salg af regnskabsinformation, fordi officielle regnskaber har karakter af offentlige goder. </a:t>
            </a:r>
          </a:p>
          <a:p>
            <a:pPr marL="285750" indent="-285750" eaLnBrk="1" hangingPunct="1">
              <a:lnSpc>
                <a:spcPct val="115000"/>
              </a:lnSpc>
              <a:buFont typeface="Arial" panose="020B0604020202020204" pitchFamily="34" charset="0"/>
              <a:buChar char="•"/>
            </a:pPr>
            <a:r>
              <a:rPr lang="da-DK" altLang="da-DK" dirty="0"/>
              <a:t>Officielle regnskaber kan læses af flere, uden at det reducerer nytteværdien for de efterfølgende læsere. </a:t>
            </a:r>
          </a:p>
          <a:p>
            <a:pPr marL="285750" indent="-285750" eaLnBrk="1" hangingPunct="1">
              <a:lnSpc>
                <a:spcPct val="115000"/>
              </a:lnSpc>
              <a:buFont typeface="Arial" panose="020B0604020202020204" pitchFamily="34" charset="0"/>
              <a:buChar char="•"/>
            </a:pPr>
            <a:r>
              <a:rPr lang="da-DK" altLang="da-DK" dirty="0"/>
              <a:t>Det er velkendt fra økonomisk teori, at markeder for offentlige goder vil føre til underproduktion af godet pga. gratister, der forbruger godet uden at betale for det.</a:t>
            </a:r>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3121881"/>
      </p:ext>
    </p:extLst>
  </p:cSld>
  <p:clrMapOvr>
    <a:masterClrMapping/>
  </p:clrMapOvr>
  <mc:AlternateContent xmlns:mc="http://schemas.openxmlformats.org/markup-compatibility/2006" xmlns:p14="http://schemas.microsoft.com/office/powerpoint/2010/main">
    <mc:Choice Requires="p14">
      <p:transition spd="slow" p14:dur="2000" advTm="134848"/>
    </mc:Choice>
    <mc:Fallback xmlns="">
      <p:transition spd="slow" advTm="13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Reguleringsstrategien</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85750" indent="-285750" eaLnBrk="1" hangingPunct="1">
              <a:lnSpc>
                <a:spcPct val="115000"/>
              </a:lnSpc>
              <a:buFont typeface="Arial" panose="020B0604020202020204" pitchFamily="34" charset="0"/>
            </a:pPr>
            <a:r>
              <a:rPr lang="da-DK" altLang="da-DK" dirty="0"/>
              <a:t>Lovgivningen fastlægger de politiske og faglige rammer og delegerer dernæst beslutningskompetence til organer i den private sektor og til virksomhederne. </a:t>
            </a:r>
          </a:p>
          <a:p>
            <a:pPr marL="285750" indent="-285750" eaLnBrk="1" hangingPunct="1">
              <a:lnSpc>
                <a:spcPct val="115000"/>
              </a:lnSpc>
              <a:buFont typeface="Arial" panose="020B0604020202020204" pitchFamily="34" charset="0"/>
            </a:pPr>
            <a:endParaRPr lang="da-DK" altLang="da-DK" dirty="0"/>
          </a:p>
          <a:p>
            <a:pPr marL="285750" indent="-285750" eaLnBrk="1" hangingPunct="1">
              <a:lnSpc>
                <a:spcPct val="115000"/>
              </a:lnSpc>
              <a:buFont typeface="Arial" panose="020B0604020202020204" pitchFamily="34" charset="0"/>
            </a:pPr>
            <a:r>
              <a:rPr lang="da-DK" altLang="da-DK" dirty="0"/>
              <a:t>Reguleringsstrategien består dermed af tre beslutningsniveauer og reguleringsformer </a:t>
            </a:r>
          </a:p>
          <a:p>
            <a:pPr marL="285750" indent="-285750" eaLnBrk="1" hangingPunct="1">
              <a:lnSpc>
                <a:spcPct val="115000"/>
              </a:lnSpc>
              <a:buFont typeface="Arial" panose="020B0604020202020204" pitchFamily="34" charset="0"/>
            </a:pPr>
            <a:endParaRPr lang="da-DK" altLang="da-DK" dirty="0"/>
          </a:p>
          <a:p>
            <a:pPr marL="285750" indent="-285750" eaLnBrk="1" hangingPunct="1">
              <a:lnSpc>
                <a:spcPct val="115000"/>
              </a:lnSpc>
              <a:buFont typeface="Arial" panose="020B0604020202020204" pitchFamily="34" charset="0"/>
            </a:pPr>
            <a:r>
              <a:rPr lang="da-DK" altLang="da-DK" b="1" dirty="0"/>
              <a:t>På niveau 1 </a:t>
            </a:r>
            <a:r>
              <a:rPr lang="da-DK" altLang="da-DK" dirty="0"/>
              <a:t>er Folketinget og EU beslutningstagere</a:t>
            </a:r>
          </a:p>
          <a:p>
            <a:pPr marL="285750" indent="-285750" eaLnBrk="1" hangingPunct="1">
              <a:lnSpc>
                <a:spcPct val="115000"/>
              </a:lnSpc>
              <a:buFont typeface="Arial" panose="020B0604020202020204" pitchFamily="34" charset="0"/>
            </a:pPr>
            <a:endParaRPr lang="da-DK" altLang="da-DK" dirty="0"/>
          </a:p>
          <a:p>
            <a:pPr marL="285750" indent="-285750" eaLnBrk="1" hangingPunct="1">
              <a:lnSpc>
                <a:spcPct val="115000"/>
              </a:lnSpc>
              <a:buFont typeface="Arial" panose="020B0604020202020204" pitchFamily="34" charset="0"/>
            </a:pPr>
            <a:r>
              <a:rPr lang="da-DK" altLang="da-DK" b="1" dirty="0"/>
              <a:t>På niveau 2 </a:t>
            </a:r>
            <a:r>
              <a:rPr lang="da-DK" altLang="da-DK" dirty="0"/>
              <a:t>træffes beslutningerne af standardudstedende organer i den private sektor</a:t>
            </a:r>
          </a:p>
          <a:p>
            <a:pPr marL="285750" indent="-285750" eaLnBrk="1" hangingPunct="1">
              <a:lnSpc>
                <a:spcPct val="115000"/>
              </a:lnSpc>
              <a:buFont typeface="Arial" panose="020B0604020202020204" pitchFamily="34" charset="0"/>
            </a:pPr>
            <a:endParaRPr lang="da-DK" altLang="da-DK" dirty="0"/>
          </a:p>
          <a:p>
            <a:pPr marL="285750" indent="-285750" eaLnBrk="1" hangingPunct="1">
              <a:lnSpc>
                <a:spcPct val="115000"/>
              </a:lnSpc>
              <a:buFont typeface="Arial" panose="020B0604020202020204" pitchFamily="34" charset="0"/>
            </a:pPr>
            <a:r>
              <a:rPr lang="da-DK" altLang="da-DK" b="1" dirty="0"/>
              <a:t>På niveau 3 </a:t>
            </a:r>
            <a:r>
              <a:rPr lang="da-DK" altLang="da-DK" dirty="0"/>
              <a:t>træffes beslutningerne om regnskabsaflæggelse af virksomhederne selv</a:t>
            </a:r>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7151142"/>
      </p:ext>
    </p:extLst>
  </p:cSld>
  <p:clrMapOvr>
    <a:masterClrMapping/>
  </p:clrMapOvr>
  <mc:AlternateContent xmlns:mc="http://schemas.openxmlformats.org/markup-compatibility/2006" xmlns:p14="http://schemas.microsoft.com/office/powerpoint/2010/main">
    <mc:Choice Requires="p14">
      <p:transition spd="slow" p14:dur="2000" advTm="109174"/>
    </mc:Choice>
    <mc:Fallback xmlns="">
      <p:transition spd="slow" advTm="109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Reguleringsstrategien</a:t>
            </a:r>
          </a:p>
        </p:txBody>
      </p:sp>
      <p:sp>
        <p:nvSpPr>
          <p:cNvPr id="5" name="Text Placeholder 4"/>
          <p:cNvSpPr>
            <a:spLocks noGrp="1"/>
          </p:cNvSpPr>
          <p:nvPr>
            <p:ph type="body" sz="quarter" idx="11"/>
          </p:nvPr>
        </p:nvSpPr>
        <p:spPr/>
        <p:txBody>
          <a:bodyPr/>
          <a:lstStyle/>
          <a:p>
            <a:endParaRPr lang="da-DK"/>
          </a:p>
        </p:txBody>
      </p:sp>
      <p:pic>
        <p:nvPicPr>
          <p:cNvPr id="7" name="Picture 6"/>
          <p:cNvPicPr>
            <a:picLocks noChangeAspect="1"/>
          </p:cNvPicPr>
          <p:nvPr/>
        </p:nvPicPr>
        <p:blipFill>
          <a:blip r:embed="rId4"/>
          <a:stretch>
            <a:fillRect/>
          </a:stretch>
        </p:blipFill>
        <p:spPr>
          <a:xfrm>
            <a:off x="1907704" y="2420888"/>
            <a:ext cx="6677179" cy="281404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6032670"/>
      </p:ext>
    </p:extLst>
  </p:cSld>
  <p:clrMapOvr>
    <a:masterClrMapping/>
  </p:clrMapOvr>
  <mc:AlternateContent xmlns:mc="http://schemas.openxmlformats.org/markup-compatibility/2006" xmlns:p14="http://schemas.microsoft.com/office/powerpoint/2010/main">
    <mc:Choice Requires="p14">
      <p:transition spd="slow" p14:dur="2000" advTm="93158"/>
    </mc:Choice>
    <mc:Fallback xmlns="">
      <p:transition spd="slow" advTm="9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62469">
  <a:themeElements>
    <a:clrScheme name="">
      <a:dk1>
        <a:srgbClr val="000000"/>
      </a:dk1>
      <a:lt1>
        <a:srgbClr val="FFFFFF"/>
      </a:lt1>
      <a:dk2>
        <a:srgbClr val="000000"/>
      </a:dk2>
      <a:lt2>
        <a:srgbClr val="FFFFFF"/>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fontScheme name="624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2469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62469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62469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62469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62469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919</TotalTime>
  <Words>1626</Words>
  <Application>Microsoft Office PowerPoint</Application>
  <PresentationFormat>On-screen Show (4:3)</PresentationFormat>
  <Paragraphs>114</Paragraphs>
  <Slides>18</Slides>
  <Notes>1</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Times New Roman</vt:lpstr>
      <vt:lpstr>Verdana</vt:lpstr>
      <vt:lpstr>Wingdings 2</vt:lpstr>
      <vt:lpstr>62469</vt:lpstr>
      <vt:lpstr>PowerPoint Presentation</vt:lpstr>
      <vt:lpstr>Indlæringsmål til kapitel 2</vt:lpstr>
      <vt:lpstr>PowerPoint Presentation</vt:lpstr>
      <vt:lpstr>Fordele ved markedsløsning</vt:lpstr>
      <vt:lpstr>Principal-agent-teori</vt:lpstr>
      <vt:lpstr>Konkurrence på kapitalmarkederne og signalteori</vt:lpstr>
      <vt:lpstr>Eksterne regnskaber er et offentligt gode</vt:lpstr>
      <vt:lpstr>Reguleringsstrategien</vt:lpstr>
      <vt:lpstr>Reguleringsstrategien</vt:lpstr>
      <vt:lpstr>Reguleringsstrategien</vt:lpstr>
      <vt:lpstr>Reguleringsstrategien</vt:lpstr>
      <vt:lpstr>Reguleringsstrategien</vt:lpstr>
      <vt:lpstr>Reguleringsstrategien</vt:lpstr>
      <vt:lpstr>Reguleringsstrategien</vt:lpstr>
      <vt:lpstr>Reguleringsstrategien</vt:lpstr>
      <vt:lpstr>International regnskabsregulering</vt:lpstr>
      <vt:lpstr>Udvikling i lovgivningen</vt:lpstr>
      <vt:lpstr>PowerPoint Presentation</vt:lpstr>
    </vt:vector>
  </TitlesOfParts>
  <Company>clasen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Danske eksempler på positiv regnskabsforskning</dc:title>
  <dc:creator/>
  <cp:lastModifiedBy>Kyhnauv-Vejgaard, Peter</cp:lastModifiedBy>
  <cp:revision>84</cp:revision>
  <cp:lastPrinted>1601-01-01T00:00:00Z</cp:lastPrinted>
  <dcterms:created xsi:type="dcterms:W3CDTF">2006-08-14T18:26:39Z</dcterms:created>
  <dcterms:modified xsi:type="dcterms:W3CDTF">2022-08-29T07:41:18Z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2022-08-29T07:41:13Z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ab04386c-c320-4942-a7ee-ac31b5e51102</vt:lpwstr>
  </property>
  <property fmtid="{D5CDD505-2E9C-101B-9397-08002B2CF9AE}" pid="8" name="MSIP_Label_ea60d57e-af5b-4752-ac57-3e4f28ca11dc_ContentBits">
    <vt:lpwstr>0</vt:lpwstr>
  </property>
</Properties>
</file>